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571" r:id="rId3"/>
    <p:sldId id="503" r:id="rId4"/>
    <p:sldId id="505" r:id="rId5"/>
    <p:sldId id="506" r:id="rId6"/>
    <p:sldId id="507" r:id="rId7"/>
    <p:sldId id="509" r:id="rId8"/>
    <p:sldId id="510" r:id="rId9"/>
    <p:sldId id="511" r:id="rId10"/>
    <p:sldId id="513" r:id="rId11"/>
    <p:sldId id="544" r:id="rId12"/>
    <p:sldId id="515" r:id="rId13"/>
    <p:sldId id="516" r:id="rId14"/>
    <p:sldId id="517" r:id="rId15"/>
    <p:sldId id="518" r:id="rId16"/>
    <p:sldId id="519" r:id="rId17"/>
    <p:sldId id="543" r:id="rId18"/>
    <p:sldId id="576" r:id="rId19"/>
    <p:sldId id="520" r:id="rId20"/>
    <p:sldId id="521" r:id="rId21"/>
    <p:sldId id="523" r:id="rId22"/>
    <p:sldId id="572" r:id="rId23"/>
    <p:sldId id="558" r:id="rId24"/>
    <p:sldId id="528" r:id="rId25"/>
    <p:sldId id="529" r:id="rId26"/>
    <p:sldId id="530" r:id="rId27"/>
    <p:sldId id="532" r:id="rId28"/>
    <p:sldId id="573" r:id="rId29"/>
    <p:sldId id="577" r:id="rId30"/>
    <p:sldId id="531" r:id="rId31"/>
    <p:sldId id="552" r:id="rId32"/>
    <p:sldId id="527" r:id="rId33"/>
    <p:sldId id="550" r:id="rId34"/>
    <p:sldId id="260" r:id="rId35"/>
    <p:sldId id="578" r:id="rId36"/>
    <p:sldId id="560" r:id="rId37"/>
    <p:sldId id="565" r:id="rId38"/>
    <p:sldId id="564" r:id="rId39"/>
    <p:sldId id="574" r:id="rId40"/>
    <p:sldId id="539" r:id="rId41"/>
    <p:sldId id="548" r:id="rId42"/>
    <p:sldId id="575" r:id="rId43"/>
    <p:sldId id="533" r:id="rId44"/>
    <p:sldId id="535" r:id="rId45"/>
    <p:sldId id="537" r:id="rId46"/>
    <p:sldId id="524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05A6727-200A-4E64-9601-6269E3BAC8D5}">
          <p14:sldIdLst>
            <p14:sldId id="256"/>
          </p14:sldIdLst>
        </p14:section>
        <p14:section name="1-卡诺图" id="{0C3E2F7A-A2BB-455E-8C61-EF8A7712541C}">
          <p14:sldIdLst>
            <p14:sldId id="571"/>
            <p14:sldId id="503"/>
            <p14:sldId id="505"/>
            <p14:sldId id="506"/>
            <p14:sldId id="507"/>
            <p14:sldId id="509"/>
            <p14:sldId id="510"/>
            <p14:sldId id="511"/>
            <p14:sldId id="513"/>
            <p14:sldId id="544"/>
            <p14:sldId id="515"/>
            <p14:sldId id="516"/>
            <p14:sldId id="517"/>
            <p14:sldId id="518"/>
            <p14:sldId id="519"/>
            <p14:sldId id="543"/>
            <p14:sldId id="576"/>
            <p14:sldId id="520"/>
            <p14:sldId id="521"/>
            <p14:sldId id="523"/>
          </p14:sldIdLst>
        </p14:section>
        <p14:section name="2-无关项" id="{95958A23-41E2-428E-91AB-F4B56032394E}">
          <p14:sldIdLst>
            <p14:sldId id="572"/>
            <p14:sldId id="558"/>
            <p14:sldId id="528"/>
            <p14:sldId id="529"/>
            <p14:sldId id="530"/>
            <p14:sldId id="532"/>
          </p14:sldIdLst>
        </p14:section>
        <p14:section name="3-其它形式" id="{15420D1D-4E3B-441E-B4C5-1E8D06110E89}">
          <p14:sldIdLst>
            <p14:sldId id="573"/>
            <p14:sldId id="577"/>
            <p14:sldId id="531"/>
            <p14:sldId id="552"/>
            <p14:sldId id="527"/>
            <p14:sldId id="550"/>
            <p14:sldId id="260"/>
            <p14:sldId id="578"/>
            <p14:sldId id="560"/>
            <p14:sldId id="565"/>
            <p14:sldId id="564"/>
          </p14:sldIdLst>
        </p14:section>
        <p14:section name="4-多输出函数" id="{AAF11B49-A5D7-4864-A578-14634F017F48}">
          <p14:sldIdLst>
            <p14:sldId id="574"/>
            <p14:sldId id="539"/>
            <p14:sldId id="548"/>
            <p14:sldId id="575"/>
            <p14:sldId id="533"/>
            <p14:sldId id="535"/>
            <p14:sldId id="537"/>
            <p14:sldId id="5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EEBF7"/>
    <a:srgbClr val="FF0000"/>
    <a:srgbClr val="4472C4"/>
    <a:srgbClr val="CFD5EA"/>
    <a:srgbClr val="E9EBF5"/>
    <a:srgbClr val="E2F0D9"/>
    <a:srgbClr val="BDD7EE"/>
    <a:srgbClr val="C5E0B4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0" autoAdjust="0"/>
    <p:restoredTop sz="91579" autoAdjust="0"/>
  </p:normalViewPr>
  <p:slideViewPr>
    <p:cSldViewPr snapToGrid="0">
      <p:cViewPr varScale="1">
        <p:scale>
          <a:sx n="111" d="100"/>
          <a:sy n="111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428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EFBD-4D40-487D-BBE3-05E473E8A94A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92ADB-B628-4756-AD77-3CBD996EA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64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/>
                  <a:t>化简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: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(𝑝+𝑟)(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𝑝</a:t>
                </a:r>
                <a:r>
                  <a:rPr lang="pt-BR" altLang="zh-CN" sz="2000" b="0" i="0" dirty="0">
                    <a:latin typeface="Cambria Math" panose="02040503050406030204" pitchFamily="18" charset="0"/>
                  </a:rPr>
                  <a:t> ̅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+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𝑞</a:t>
                </a:r>
                <a:r>
                  <a:rPr lang="pt-BR" altLang="zh-CN" sz="2000" b="0" i="0" dirty="0">
                    <a:latin typeface="Cambria Math" panose="02040503050406030204" pitchFamily="18" charset="0"/>
                  </a:rPr>
                  <a:t> ̅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)</a:t>
                </a:r>
                <a:r>
                  <a:rPr lang="pt-BR" altLang="zh-CN" sz="2000" b="1" i="0" dirty="0">
                    <a:latin typeface="Cambria Math" panose="02040503050406030204" pitchFamily="18" charset="0"/>
                  </a:rPr>
                  <a:t>(𝒓+</a:t>
                </a:r>
                <a:r>
                  <a:rPr lang="en-US" altLang="zh-CN" sz="2000" b="1" i="0" dirty="0">
                    <a:latin typeface="Cambria Math" panose="02040503050406030204" pitchFamily="18" charset="0"/>
                  </a:rPr>
                  <a:t>𝒒</a:t>
                </a:r>
                <a:r>
                  <a:rPr lang="pt-BR" altLang="zh-CN" sz="2000" b="1" i="0" dirty="0">
                    <a:latin typeface="Cambria Math" panose="02040503050406030204" pitchFamily="18" charset="0"/>
                  </a:rPr>
                  <a:t> ̅)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(</a:t>
                </a:r>
                <a:r>
                  <a:rPr lang="en-US" altLang="zh-CN" sz="2000" i="0" dirty="0">
                    <a:latin typeface="Cambria Math" panose="02040503050406030204" pitchFamily="18" charset="0"/>
                  </a:rPr>
                  <a:t>𝑝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 ̅+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𝑟</a:t>
                </a:r>
                <a:r>
                  <a:rPr lang="pt-BR" altLang="zh-CN" sz="2000" b="0" i="0" dirty="0">
                    <a:latin typeface="Cambria Math" panose="02040503050406030204" pitchFamily="18" charset="0"/>
                  </a:rPr>
                  <a:t> ̅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)</a:t>
                </a:r>
                <a:r>
                  <a:rPr lang="en-US" altLang="zh-CN" sz="2000" dirty="0"/>
                  <a:t>=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(𝑝+𝑟)(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𝑝</a:t>
                </a:r>
                <a:r>
                  <a:rPr lang="pt-BR" altLang="zh-CN" sz="2000" b="0" i="0" dirty="0">
                    <a:latin typeface="Cambria Math" panose="02040503050406030204" pitchFamily="18" charset="0"/>
                  </a:rPr>
                  <a:t> ̅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+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𝑞</a:t>
                </a:r>
                <a:r>
                  <a:rPr lang="pt-BR" altLang="zh-CN" sz="2000" b="0" i="0" dirty="0">
                    <a:latin typeface="Cambria Math" panose="02040503050406030204" pitchFamily="18" charset="0"/>
                  </a:rPr>
                  <a:t> ̅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) (</a:t>
                </a:r>
                <a:r>
                  <a:rPr lang="en-US" altLang="zh-CN" sz="2000" i="0" dirty="0">
                    <a:latin typeface="Cambria Math" panose="02040503050406030204" pitchFamily="18" charset="0"/>
                  </a:rPr>
                  <a:t>𝑝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 ̅+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𝑟</a:t>
                </a:r>
                <a:r>
                  <a:rPr lang="pt-BR" altLang="zh-CN" sz="2000" b="0" i="0" dirty="0">
                    <a:latin typeface="Cambria Math" panose="02040503050406030204" pitchFamily="18" charset="0"/>
                  </a:rPr>
                  <a:t> ̅</a:t>
                </a:r>
                <a:r>
                  <a:rPr lang="pt-BR" altLang="zh-CN" sz="2000" i="0" dirty="0">
                    <a:latin typeface="Cambria Math" panose="02040503050406030204" pitchFamily="18" charset="0"/>
                  </a:rPr>
                  <a:t>)</a:t>
                </a:r>
                <a:endParaRPr lang="zh-CN" altLang="en-US" sz="20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059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2C1FE3F-A341-4A44-8E2F-CFD486B7A679}" type="slidenum">
              <a:rPr lang="en-US" altLang="zh-CN" sz="1200" smtClean="0"/>
              <a:pPr eaLnBrk="1" hangingPunct="1"/>
              <a:t>21</a:t>
            </a:fld>
            <a:endParaRPr lang="en-US" altLang="zh-CN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628650"/>
            <a:ext cx="5973762" cy="3360738"/>
          </a:xfrm>
          <a:ln w="12700" cap="flat">
            <a:solidFill>
              <a:schemeClr val="tx1"/>
            </a:solidFill>
          </a:ln>
        </p:spPr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04F5FA33-B6DB-4F93-B5BD-5EDEEAC62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88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F=G</a:t>
            </a:r>
            <a:r>
              <a:rPr lang="zh-CN" altLang="en-US" dirty="0"/>
              <a:t>表示：只要绿灯亮就可以通行，此时，假设不会出现异常情况！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7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290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34927B72-52CF-4F50-8B4D-04C72E68E6FE}" type="slidenum">
              <a:rPr lang="en-US" altLang="zh-CN" sz="1200" smtClean="0"/>
              <a:pPr eaLnBrk="1" hangingPunct="1"/>
              <a:t>24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590915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49CE986-D032-47DA-8293-F25D8A2499C1}" type="slidenum">
              <a:rPr lang="en-US" altLang="zh-CN" sz="1200" smtClean="0"/>
              <a:pPr eaLnBrk="1" hangingPunct="1"/>
              <a:t>26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152208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49CE986-D032-47DA-8293-F25D8A2499C1}" type="slidenum">
              <a:rPr lang="en-US" altLang="zh-CN" sz="1200" smtClean="0"/>
              <a:pPr eaLnBrk="1" hangingPunct="1"/>
              <a:t>30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021024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955" name="备注占位符 2"/>
              <p:cNvSpPr>
                <a:spLocks noGrp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/>
                  <a:t> 展开就是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25955" name="备注占位符 2"/>
              <p:cNvSpPr>
                <a:spLocks noGrp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i="0" smtClean="0">
                    <a:latin typeface="Cambria Math" panose="02040503050406030204" pitchFamily="18" charset="0"/>
                  </a:rPr>
                  <a:t>𝑭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 smtClean="0">
                    <a:latin typeface="Cambria Math" panose="02040503050406030204" pitchFamily="18" charset="0"/>
                  </a:rPr>
                  <a:t>(𝒙^′+𝒛^′)(𝒙+𝒛)</a:t>
                </a:r>
                <a:r>
                  <a:rPr lang="zh-CN" altLang="en-US" dirty="0" smtClean="0"/>
                  <a:t> 展开就是 </a:t>
                </a:r>
                <a:r>
                  <a:rPr lang="en-US" altLang="zh-CN" b="1" i="0" smtClean="0">
                    <a:latin typeface="Cambria Math" panose="02040503050406030204" pitchFamily="18" charset="0"/>
                  </a:rPr>
                  <a:t>𝑭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 smtClean="0">
                    <a:latin typeface="Cambria Math" panose="02040503050406030204" pitchFamily="18" charset="0"/>
                  </a:rPr>
                  <a:t>𝒙^′ 𝒛+𝒙𝒛′</a:t>
                </a:r>
                <a:endParaRPr lang="zh-CN" altLang="en-US" dirty="0"/>
              </a:p>
            </p:txBody>
          </p:sp>
        </mc:Fallback>
      </mc:AlternateContent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1DBBE10E-8D28-4646-AE13-EE3F59990D8D}" type="slidenum">
              <a:rPr lang="en-US" altLang="zh-CN" sz="1200" smtClean="0"/>
              <a:pPr eaLnBrk="1" hangingPunct="1"/>
              <a:t>32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50481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【</a:t>
                </a:r>
                <a:r>
                  <a:rPr lang="zh-CN" altLang="en-US" dirty="0"/>
                  <a:t>注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最大值与最小值不同，最大值当</a:t>
                </a:r>
                <a:r>
                  <a:rPr lang="en-US" altLang="zh-CN" dirty="0"/>
                  <a:t>p=0</a:t>
                </a:r>
                <a:r>
                  <a:rPr lang="zh-CN" altLang="en-US" dirty="0"/>
                  <a:t>时，表示为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，而不是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altLang="zh-CN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dirty="0"/>
                  <a:t>！！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【</a:t>
                </a:r>
                <a:r>
                  <a:rPr lang="zh-CN" altLang="en-US" dirty="0"/>
                  <a:t>注</a:t>
                </a:r>
                <a:r>
                  <a:rPr lang="en-US" altLang="zh-CN" dirty="0"/>
                  <a:t>】</a:t>
                </a:r>
                <a:r>
                  <a:rPr lang="zh-CN" altLang="en-US" dirty="0"/>
                  <a:t>最大值与最小值不同，最大值当</a:t>
                </a:r>
                <a:r>
                  <a:rPr lang="en-US" altLang="zh-CN" dirty="0"/>
                  <a:t>p=0</a:t>
                </a:r>
                <a:r>
                  <a:rPr lang="zh-CN" altLang="en-US" dirty="0"/>
                  <a:t>是，表示为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，而不是</a:t>
                </a:r>
                <a:r>
                  <a:rPr lang="en-US" altLang="zh-CN" sz="1200" i="0" dirty="0">
                    <a:latin typeface="Cambria Math" panose="02040503050406030204" pitchFamily="18" charset="0"/>
                  </a:rPr>
                  <a:t>𝑝</a:t>
                </a:r>
                <a:r>
                  <a:rPr lang="pt-BR" altLang="zh-CN" sz="1200" i="0" dirty="0">
                    <a:latin typeface="Cambria Math" panose="02040503050406030204" pitchFamily="18" charset="0"/>
                  </a:rPr>
                  <a:t> ̅</a:t>
                </a:r>
                <a:r>
                  <a:rPr lang="zh-CN" altLang="en-US" dirty="0"/>
                  <a:t>！！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201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尽管有无关项，但无法进一步优化了。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82AC2F-3262-4745-84E8-9A7331FB94DF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5907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cf: 《</a:t>
            </a:r>
            <a:r>
              <a:rPr lang="zh-CN" altLang="en-US"/>
              <a:t>现代逻辑设计</a:t>
            </a:r>
            <a:r>
              <a:rPr lang="en-US" altLang="zh-CN"/>
              <a:t>》</a:t>
            </a:r>
            <a:r>
              <a:rPr lang="zh-CN" altLang="en-US"/>
              <a:t>第二版 </a:t>
            </a:r>
            <a:r>
              <a:rPr lang="en-US" altLang="zh-CN"/>
              <a:t>Randy H. Katz, </a:t>
            </a:r>
            <a:r>
              <a:rPr lang="zh-CN" altLang="en-US"/>
              <a:t>罗荣译，电子工业出版社，</a:t>
            </a:r>
            <a:r>
              <a:rPr lang="en-US" altLang="zh-CN"/>
              <a:t>P160 </a:t>
            </a:r>
            <a:r>
              <a:rPr lang="zh-CN" altLang="en-US"/>
              <a:t>例</a:t>
            </a:r>
            <a:r>
              <a:rPr lang="en-US" altLang="zh-CN"/>
              <a:t>4.14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13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68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真值表</a:t>
            </a:r>
            <a:r>
              <a:rPr lang="zh-CN" altLang="en-US" dirty="0"/>
              <a:t>是终极武器。</a:t>
            </a:r>
            <a:endParaRPr lang="en-US" altLang="zh-CN" dirty="0"/>
          </a:p>
          <a:p>
            <a:r>
              <a:rPr lang="zh-CN" altLang="en-US" dirty="0"/>
              <a:t>合并后，不论</a:t>
            </a:r>
            <a:r>
              <a:rPr lang="en-US" altLang="zh-CN" dirty="0"/>
              <a:t>A=0</a:t>
            </a:r>
            <a:r>
              <a:rPr lang="zh-CN" altLang="en-US" dirty="0"/>
              <a:t>还是</a:t>
            </a:r>
            <a:r>
              <a:rPr lang="en-US" altLang="zh-CN" dirty="0"/>
              <a:t>A=1</a:t>
            </a:r>
            <a:r>
              <a:rPr lang="zh-CN" altLang="en-US" dirty="0"/>
              <a:t>，对函数</a:t>
            </a:r>
            <a:r>
              <a:rPr lang="en-US" altLang="zh-CN" dirty="0"/>
              <a:t>F</a:t>
            </a:r>
            <a:r>
              <a:rPr lang="zh-CN" altLang="en-US" dirty="0"/>
              <a:t>的值都没有影响，故可以不考虑。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82AC2F-3262-4745-84E8-9A7331FB94D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4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CC05527-8126-4473-9F0E-83D4A0891B77}" type="slidenum">
              <a:rPr lang="en-US" altLang="zh-CN" sz="1200" smtClean="0"/>
              <a:pPr eaLnBrk="1" hangingPunct="1"/>
              <a:t>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586162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技巧：谁不变保留谁。</a:t>
            </a: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CC05527-8126-4473-9F0E-83D4A0891B77}" type="slidenum">
              <a:rPr lang="en-US" altLang="zh-CN" sz="1200" smtClean="0"/>
              <a:pPr eaLnBrk="1" hangingPunct="1"/>
              <a:t>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10309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CC05527-8126-4473-9F0E-83D4A0891B77}" type="slidenum">
              <a:rPr lang="en-US" altLang="zh-CN" sz="1200" smtClean="0"/>
              <a:pPr eaLnBrk="1" hangingPunct="1"/>
              <a:t>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17906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ea typeface="宋体" charset="-122"/>
              </a:rPr>
              <a:t>通俗地说，卡诺图化简就是：用尽可能少的圈去圈尽可能多没有圈过的</a:t>
            </a:r>
            <a:r>
              <a:rPr lang="en-US" altLang="zh-CN" dirty="0">
                <a:ea typeface="宋体" charset="-122"/>
              </a:rPr>
              <a:t>1</a:t>
            </a:r>
            <a:r>
              <a:rPr lang="zh-CN" altLang="en-US" dirty="0">
                <a:ea typeface="宋体" charset="-122"/>
              </a:rPr>
              <a:t>。</a:t>
            </a:r>
            <a:endParaRPr lang="en-US" altLang="zh-CN" dirty="0">
              <a:ea typeface="宋体" charset="-122"/>
            </a:endParaRPr>
          </a:p>
          <a:p>
            <a:pPr eaLnBrk="1" hangingPunct="1"/>
            <a:r>
              <a:rPr lang="zh-CN" altLang="en-US" dirty="0">
                <a:ea typeface="宋体" charset="-122"/>
              </a:rPr>
              <a:t>最简：与项数最少，符号数最少。</a:t>
            </a:r>
          </a:p>
        </p:txBody>
      </p:sp>
      <p:sp>
        <p:nvSpPr>
          <p:cNvPr id="1024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9E3068D-AF96-4D07-8293-F4768D16DB76}" type="slidenum">
              <a:rPr lang="en-US" altLang="zh-CN" sz="1200" smtClean="0"/>
              <a:pPr eaLnBrk="1" hangingPunct="1"/>
              <a:t>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38628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ea typeface="宋体" charset="-122"/>
              </a:rPr>
              <a:t>注意：上图的标注是</a:t>
            </a:r>
            <a:r>
              <a:rPr lang="en-US" altLang="zh-CN" dirty="0">
                <a:ea typeface="宋体" charset="-122"/>
              </a:rPr>
              <a:t>CDAB</a:t>
            </a:r>
            <a:r>
              <a:rPr lang="zh-CN" altLang="en-US" dirty="0">
                <a:ea typeface="宋体" charset="-122"/>
              </a:rPr>
              <a:t>，因此是</a:t>
            </a:r>
            <a:r>
              <a:rPr lang="en-US" altLang="zh-CN" dirty="0">
                <a:ea typeface="宋体" charset="-122"/>
              </a:rPr>
              <a:t>m0</a:t>
            </a:r>
            <a:r>
              <a:rPr lang="zh-CN" altLang="en-US" dirty="0">
                <a:ea typeface="宋体" charset="-122"/>
              </a:rPr>
              <a:t>，</a:t>
            </a:r>
            <a:r>
              <a:rPr lang="en-US" altLang="zh-CN" dirty="0">
                <a:ea typeface="宋体" charset="-122"/>
              </a:rPr>
              <a:t>m8, m2, m10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C047AE7A-5D2F-4368-BF84-0AA7045B275A}" type="slidenum">
              <a:rPr lang="en-US" altLang="zh-CN" sz="1200" smtClean="0"/>
              <a:pPr eaLnBrk="1" hangingPunct="1"/>
              <a:t>10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265444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AE23176-4DE9-4F15-BAED-32EAA10ED3BF}" type="slidenum">
              <a:rPr lang="en-US" altLang="zh-CN" sz="1200" smtClean="0"/>
              <a:pPr eaLnBrk="1" hangingPunct="1"/>
              <a:t>14</a:t>
            </a:fld>
            <a:endParaRPr lang="en-US" altLang="zh-CN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ea typeface="宋体" charset="-122"/>
              </a:rPr>
              <a:t>教材中</a:t>
            </a:r>
            <a:r>
              <a:rPr lang="en-US" altLang="zh-CN" dirty="0">
                <a:ea typeface="宋体" charset="-122"/>
              </a:rPr>
              <a:t>P57</a:t>
            </a:r>
            <a:r>
              <a:rPr lang="zh-CN" altLang="en-US" dirty="0">
                <a:ea typeface="宋体" charset="-122"/>
              </a:rPr>
              <a:t>用</a:t>
            </a:r>
            <a:r>
              <a:rPr lang="zh-CN" altLang="en-US" b="1" dirty="0">
                <a:ea typeface="宋体" charset="-122"/>
              </a:rPr>
              <a:t>基本质蕴含</a:t>
            </a:r>
            <a:r>
              <a:rPr lang="zh-CN" altLang="en-US" dirty="0">
                <a:ea typeface="宋体" charset="-122"/>
              </a:rPr>
              <a:t>，而</a:t>
            </a:r>
            <a:r>
              <a:rPr lang="en-US" altLang="zh-CN" dirty="0">
                <a:ea typeface="宋体" charset="-122"/>
              </a:rPr>
              <a:t>P85</a:t>
            </a:r>
            <a:r>
              <a:rPr lang="zh-CN" altLang="en-US" dirty="0">
                <a:ea typeface="宋体" charset="-122"/>
              </a:rPr>
              <a:t>用</a:t>
            </a:r>
            <a:r>
              <a:rPr lang="zh-CN" altLang="en-US" b="1" dirty="0">
                <a:ea typeface="宋体" charset="-122"/>
              </a:rPr>
              <a:t>必要质蕴含</a:t>
            </a:r>
            <a:r>
              <a:rPr lang="zh-CN" altLang="en-US" dirty="0">
                <a:ea typeface="宋体" charset="-122"/>
              </a:rPr>
              <a:t>，概念不统一，用</a:t>
            </a:r>
            <a:r>
              <a:rPr lang="zh-CN" altLang="en-US" b="1" dirty="0">
                <a:ea typeface="宋体" charset="-122"/>
              </a:rPr>
              <a:t>必要</a:t>
            </a:r>
            <a:r>
              <a:rPr lang="zh-CN" altLang="en-US" dirty="0">
                <a:ea typeface="宋体" charset="-122"/>
              </a:rPr>
              <a:t>更好。</a:t>
            </a:r>
          </a:p>
        </p:txBody>
      </p:sp>
    </p:spTree>
    <p:extLst>
      <p:ext uri="{BB962C8B-B14F-4D97-AF65-F5344CB8AC3E}">
        <p14:creationId xmlns:p14="http://schemas.microsoft.com/office/powerpoint/2010/main" val="3887357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ea typeface="宋体" charset="-122"/>
              </a:rPr>
              <a:t>上面的</a:t>
            </a:r>
            <a:r>
              <a:rPr lang="en-US" altLang="zh-CN" dirty="0">
                <a:ea typeface="宋体" charset="-122"/>
              </a:rPr>
              <a:t>0(</a:t>
            </a:r>
            <a:r>
              <a:rPr lang="en-US" altLang="zh-CN" b="1" dirty="0">
                <a:ea typeface="宋体" charset="-122"/>
              </a:rPr>
              <a:t>0</a:t>
            </a:r>
            <a:r>
              <a:rPr lang="en-US" altLang="zh-CN" dirty="0">
                <a:ea typeface="宋体" charset="-122"/>
              </a:rPr>
              <a:t>0000)</a:t>
            </a:r>
            <a:r>
              <a:rPr lang="zh-CN" altLang="en-US" dirty="0">
                <a:ea typeface="宋体" charset="-122"/>
              </a:rPr>
              <a:t>与下面的</a:t>
            </a:r>
            <a:r>
              <a:rPr lang="en-US" altLang="zh-CN" dirty="0">
                <a:ea typeface="宋体" charset="-122"/>
              </a:rPr>
              <a:t>16(</a:t>
            </a:r>
            <a:r>
              <a:rPr lang="en-US" altLang="zh-CN" b="1" dirty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0000)</a:t>
            </a:r>
            <a:r>
              <a:rPr lang="zh-CN" altLang="en-US" dirty="0">
                <a:ea typeface="宋体" charset="-122"/>
              </a:rPr>
              <a:t>是相邻的，因此只能上下放置。</a:t>
            </a:r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59C45C06-B559-47CA-A6E0-5D29B83D92DB}" type="slidenum">
              <a:rPr lang="en-US" altLang="zh-CN" sz="1200" smtClean="0"/>
              <a:pPr eaLnBrk="1" hangingPunct="1"/>
              <a:t>19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39791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1E028-E7FE-4EBF-8CAF-D2A6046D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1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4337E181-F3FC-4B97-B0DD-45EAFB73B1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6" y="6032456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DD0FF1AC-A1FD-4AF5-8E04-D9CA4A9514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6626" r="5043" b="2772"/>
          <a:stretch/>
        </p:blipFill>
        <p:spPr bwMode="auto">
          <a:xfrm>
            <a:off x="11124447" y="600690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2593468-967F-4585-BE9C-99522540FC8C}"/>
              </a:ext>
            </a:extLst>
          </p:cNvPr>
          <p:cNvSpPr txBox="1"/>
          <p:nvPr userDrawn="1"/>
        </p:nvSpPr>
        <p:spPr>
          <a:xfrm>
            <a:off x="2169478" y="6214308"/>
            <a:ext cx="225697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xgsun@fudan.edu.cn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C:\Users\Sam2013\Desktop\孙晓光.png">
            <a:extLst>
              <a:ext uri="{FF2B5EF4-FFF2-40B4-BE49-F238E27FC236}">
                <a16:creationId xmlns:a16="http://schemas.microsoft.com/office/drawing/2014/main" id="{BCB32FDC-D47A-4CC6-8FC4-30DAFCB435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37" y="6140604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84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4918B-C538-44CA-A9E3-F1C37723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‹#›</a:t>
            </a:fld>
            <a:r>
              <a:rPr lang="zh-CN" altLang="en-US"/>
              <a:t> </a:t>
            </a:r>
            <a:r>
              <a:rPr lang="en-US" altLang="zh-CN"/>
              <a:t>/ 46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053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4918B-C538-44CA-A9E3-F1C37723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188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AF8DF4-83A8-4AAA-8018-049AAA30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879E41-34EA-4665-81BA-44E3F488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BEBD15-7A93-456A-99E8-B14AC649D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40551-8DCC-4AE4-A2BF-43FB36929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E7DE6-D325-4A68-AA92-94C9FD807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E7B1-3FC2-4821-B144-3AA6EF938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7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880.png"/><Relationship Id="rId3" Type="http://schemas.openxmlformats.org/officeDocument/2006/relationships/image" Target="../media/image89.png"/><Relationship Id="rId7" Type="http://schemas.openxmlformats.org/officeDocument/2006/relationships/image" Target="../media/image162.png"/><Relationship Id="rId12" Type="http://schemas.openxmlformats.org/officeDocument/2006/relationships/image" Target="../media/image87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860.png"/><Relationship Id="rId5" Type="http://schemas.openxmlformats.org/officeDocument/2006/relationships/image" Target="../media/image91.png"/><Relationship Id="rId15" Type="http://schemas.openxmlformats.org/officeDocument/2006/relationships/image" Target="../media/image93.png"/><Relationship Id="rId10" Type="http://schemas.openxmlformats.org/officeDocument/2006/relationships/image" Target="../media/image850.png"/><Relationship Id="rId4" Type="http://schemas.openxmlformats.org/officeDocument/2006/relationships/image" Target="../media/image90.png"/><Relationship Id="rId9" Type="http://schemas.openxmlformats.org/officeDocument/2006/relationships/image" Target="../media/image831.png"/><Relationship Id="rId14" Type="http://schemas.openxmlformats.org/officeDocument/2006/relationships/image" Target="../media/image8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78.png"/><Relationship Id="rId18" Type="http://schemas.openxmlformats.org/officeDocument/2006/relationships/image" Target="../media/image186.png"/><Relationship Id="rId3" Type="http://schemas.openxmlformats.org/officeDocument/2006/relationships/image" Target="../media/image1911.png"/><Relationship Id="rId21" Type="http://schemas.openxmlformats.org/officeDocument/2006/relationships/image" Target="../media/image82.png"/><Relationship Id="rId7" Type="http://schemas.openxmlformats.org/officeDocument/2006/relationships/image" Target="../media/image44.png"/><Relationship Id="rId12" Type="http://schemas.openxmlformats.org/officeDocument/2006/relationships/image" Target="../media/image53.png"/><Relationship Id="rId17" Type="http://schemas.openxmlformats.org/officeDocument/2006/relationships/image" Target="../media/image39.png"/><Relationship Id="rId25" Type="http://schemas.openxmlformats.org/officeDocument/2006/relationships/image" Target="../media/image92.png"/><Relationship Id="rId2" Type="http://schemas.openxmlformats.org/officeDocument/2006/relationships/image" Target="../media/image178.png"/><Relationship Id="rId16" Type="http://schemas.openxmlformats.org/officeDocument/2006/relationships/image" Target="../media/image184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179.png"/><Relationship Id="rId24" Type="http://schemas.openxmlformats.org/officeDocument/2006/relationships/image" Target="../media/image88.png"/><Relationship Id="rId5" Type="http://schemas.openxmlformats.org/officeDocument/2006/relationships/image" Target="../media/image260.png"/><Relationship Id="rId15" Type="http://schemas.openxmlformats.org/officeDocument/2006/relationships/image" Target="../media/image80.png"/><Relationship Id="rId23" Type="http://schemas.openxmlformats.org/officeDocument/2006/relationships/image" Target="../media/image85.png"/><Relationship Id="rId10" Type="http://schemas.openxmlformats.org/officeDocument/2006/relationships/image" Target="../media/image38.png"/><Relationship Id="rId19" Type="http://schemas.openxmlformats.org/officeDocument/2006/relationships/image" Target="../media/image41.png"/><Relationship Id="rId4" Type="http://schemas.openxmlformats.org/officeDocument/2006/relationships/image" Target="../media/image2013.png"/><Relationship Id="rId9" Type="http://schemas.openxmlformats.org/officeDocument/2006/relationships/image" Target="../media/image37.png"/><Relationship Id="rId14" Type="http://schemas.openxmlformats.org/officeDocument/2006/relationships/image" Target="../media/image79.png"/><Relationship Id="rId22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381.png"/><Relationship Id="rId7" Type="http://schemas.openxmlformats.org/officeDocument/2006/relationships/image" Target="../media/image410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150.png"/><Relationship Id="rId4" Type="http://schemas.openxmlformats.org/officeDocument/2006/relationships/image" Target="../media/image94.png"/><Relationship Id="rId9" Type="http://schemas.openxmlformats.org/officeDocument/2006/relationships/image" Target="../media/image5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92.png"/><Relationship Id="rId7" Type="http://schemas.openxmlformats.org/officeDocument/2006/relationships/image" Target="../media/image541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2.png"/><Relationship Id="rId4" Type="http://schemas.openxmlformats.org/officeDocument/2006/relationships/image" Target="../media/image10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91.png"/><Relationship Id="rId7" Type="http://schemas.openxmlformats.org/officeDocument/2006/relationships/image" Target="../media/image110.png"/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5.png"/><Relationship Id="rId10" Type="http://schemas.openxmlformats.org/officeDocument/2006/relationships/image" Target="../media/image113.png"/><Relationship Id="rId4" Type="http://schemas.openxmlformats.org/officeDocument/2006/relationships/image" Target="../media/image95.png"/><Relationship Id="rId9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081.png"/><Relationship Id="rId7" Type="http://schemas.openxmlformats.org/officeDocument/2006/relationships/image" Target="../media/image1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7" Type="http://schemas.openxmlformats.org/officeDocument/2006/relationships/image" Target="../media/image147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4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1152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5.png"/><Relationship Id="rId5" Type="http://schemas.openxmlformats.org/officeDocument/2006/relationships/image" Target="../media/image1450.png"/><Relationship Id="rId10" Type="http://schemas.openxmlformats.org/officeDocument/2006/relationships/image" Target="../media/image1160.png"/><Relationship Id="rId4" Type="http://schemas.openxmlformats.org/officeDocument/2006/relationships/image" Target="../media/image1570.png"/><Relationship Id="rId9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0.png"/><Relationship Id="rId9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png"/><Relationship Id="rId10" Type="http://schemas.openxmlformats.org/officeDocument/2006/relationships/image" Target="../media/image5.jpeg"/><Relationship Id="rId9" Type="http://schemas.openxmlformats.org/officeDocument/2006/relationships/image" Target="../media/image11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00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5" Type="http://schemas.openxmlformats.org/officeDocument/2006/relationships/image" Target="../media/image1313.png"/><Relationship Id="rId4" Type="http://schemas.openxmlformats.org/officeDocument/2006/relationships/image" Target="../media/image134.png"/><Relationship Id="rId9" Type="http://schemas.openxmlformats.org/officeDocument/2006/relationships/image" Target="../media/image13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4.png"/><Relationship Id="rId18" Type="http://schemas.openxmlformats.org/officeDocument/2006/relationships/image" Target="../media/image152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12" Type="http://schemas.openxmlformats.org/officeDocument/2006/relationships/image" Target="../media/image218.png"/><Relationship Id="rId17" Type="http://schemas.openxmlformats.org/officeDocument/2006/relationships/image" Target="../media/image150.png"/><Relationship Id="rId2" Type="http://schemas.openxmlformats.org/officeDocument/2006/relationships/image" Target="../media/image133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217.png"/><Relationship Id="rId5" Type="http://schemas.openxmlformats.org/officeDocument/2006/relationships/image" Target="../media/image138.png"/><Relationship Id="rId15" Type="http://schemas.openxmlformats.org/officeDocument/2006/relationships/image" Target="../media/image222.png"/><Relationship Id="rId10" Type="http://schemas.openxmlformats.org/officeDocument/2006/relationships/image" Target="../media/image143.png"/><Relationship Id="rId19" Type="http://schemas.openxmlformats.org/officeDocument/2006/relationships/image" Target="../media/image153.png"/><Relationship Id="rId4" Type="http://schemas.openxmlformats.org/officeDocument/2006/relationships/image" Target="../media/image200.png"/><Relationship Id="rId9" Type="http://schemas.openxmlformats.org/officeDocument/2006/relationships/image" Target="../media/image142.png"/><Relationship Id="rId1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0.png"/><Relationship Id="rId3" Type="http://schemas.openxmlformats.org/officeDocument/2006/relationships/image" Target="../media/image155.png"/><Relationship Id="rId7" Type="http://schemas.openxmlformats.org/officeDocument/2006/relationships/image" Target="../media/image14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0.png"/><Relationship Id="rId5" Type="http://schemas.openxmlformats.org/officeDocument/2006/relationships/image" Target="../media/image1431.png"/><Relationship Id="rId10" Type="http://schemas.openxmlformats.org/officeDocument/2006/relationships/image" Target="../media/image1120.png"/><Relationship Id="rId4" Type="http://schemas.openxmlformats.org/officeDocument/2006/relationships/image" Target="../media/image1420.png"/><Relationship Id="rId9" Type="http://schemas.openxmlformats.org/officeDocument/2006/relationships/image" Target="../media/image1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7" Type="http://schemas.openxmlformats.org/officeDocument/2006/relationships/image" Target="../media/image12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5" Type="http://schemas.openxmlformats.org/officeDocument/2006/relationships/image" Target="../media/image1151.png"/><Relationship Id="rId4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16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240.png"/><Relationship Id="rId4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80.png"/><Relationship Id="rId7" Type="http://schemas.openxmlformats.org/officeDocument/2006/relationships/image" Target="../media/image175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5" Type="http://schemas.openxmlformats.org/officeDocument/2006/relationships/image" Target="../media/image181.png"/><Relationship Id="rId4" Type="http://schemas.openxmlformats.org/officeDocument/2006/relationships/image" Target="../media/image1580.png"/><Relationship Id="rId9" Type="http://schemas.openxmlformats.org/officeDocument/2006/relationships/image" Target="../media/image16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3" Type="http://schemas.openxmlformats.org/officeDocument/2006/relationships/image" Target="../media/image188.png"/><Relationship Id="rId7" Type="http://schemas.openxmlformats.org/officeDocument/2006/relationships/image" Target="../media/image171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0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8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8.png"/><Relationship Id="rId3" Type="http://schemas.openxmlformats.org/officeDocument/2006/relationships/image" Target="../media/image188.png"/><Relationship Id="rId7" Type="http://schemas.openxmlformats.org/officeDocument/2006/relationships/image" Target="../media/image193.png"/><Relationship Id="rId12" Type="http://schemas.openxmlformats.org/officeDocument/2006/relationships/image" Target="../media/image207.png"/><Relationship Id="rId2" Type="http://schemas.openxmlformats.org/officeDocument/2006/relationships/image" Target="../media/image1813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206.png"/><Relationship Id="rId5" Type="http://schemas.openxmlformats.org/officeDocument/2006/relationships/image" Target="../media/image19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89.png"/><Relationship Id="rId9" Type="http://schemas.openxmlformats.org/officeDocument/2006/relationships/image" Target="../media/image196.png"/><Relationship Id="rId14" Type="http://schemas.openxmlformats.org/officeDocument/2006/relationships/image" Target="../media/image20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0.png"/><Relationship Id="rId18" Type="http://schemas.openxmlformats.org/officeDocument/2006/relationships/image" Target="../media/image99.png"/><Relationship Id="rId26" Type="http://schemas.openxmlformats.org/officeDocument/2006/relationships/image" Target="../media/image242.png"/><Relationship Id="rId21" Type="http://schemas.openxmlformats.org/officeDocument/2006/relationships/image" Target="../media/image1910.png"/><Relationship Id="rId34" Type="http://schemas.openxmlformats.org/officeDocument/2006/relationships/image" Target="../media/image320.png"/><Relationship Id="rId42" Type="http://schemas.openxmlformats.org/officeDocument/2006/relationships/image" Target="../media/image370.png"/><Relationship Id="rId47" Type="http://schemas.openxmlformats.org/officeDocument/2006/relationships/image" Target="../media/image2012.png"/><Relationship Id="rId50" Type="http://schemas.openxmlformats.org/officeDocument/2006/relationships/image" Target="../media/image1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10.png"/><Relationship Id="rId29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10.png"/><Relationship Id="rId24" Type="http://schemas.openxmlformats.org/officeDocument/2006/relationships/image" Target="../media/image1712.png"/><Relationship Id="rId32" Type="http://schemas.openxmlformats.org/officeDocument/2006/relationships/image" Target="../media/image300.png"/><Relationship Id="rId37" Type="http://schemas.openxmlformats.org/officeDocument/2006/relationships/image" Target="../media/image13.png"/><Relationship Id="rId40" Type="http://schemas.openxmlformats.org/officeDocument/2006/relationships/image" Target="../media/image102.png"/><Relationship Id="rId45" Type="http://schemas.openxmlformats.org/officeDocument/2006/relationships/image" Target="../media/image400.png"/><Relationship Id="rId15" Type="http://schemas.openxmlformats.org/officeDocument/2006/relationships/image" Target="../media/image1310.png"/><Relationship Id="rId23" Type="http://schemas.openxmlformats.org/officeDocument/2006/relationships/image" Target="../media/image1611.png"/><Relationship Id="rId28" Type="http://schemas.openxmlformats.org/officeDocument/2006/relationships/image" Target="../media/image101.png"/><Relationship Id="rId36" Type="http://schemas.openxmlformats.org/officeDocument/2006/relationships/image" Target="../media/image340.png"/><Relationship Id="rId49" Type="http://schemas.openxmlformats.org/officeDocument/2006/relationships/image" Target="../media/image440.png"/><Relationship Id="rId10" Type="http://schemas.openxmlformats.org/officeDocument/2006/relationships/image" Target="../media/image810.png"/><Relationship Id="rId19" Type="http://schemas.openxmlformats.org/officeDocument/2006/relationships/image" Target="../media/image1710.png"/><Relationship Id="rId31" Type="http://schemas.openxmlformats.org/officeDocument/2006/relationships/image" Target="../media/image290.png"/><Relationship Id="rId44" Type="http://schemas.openxmlformats.org/officeDocument/2006/relationships/image" Target="../media/image390.png"/><Relationship Id="rId52" Type="http://schemas.openxmlformats.org/officeDocument/2006/relationships/image" Target="../media/image15.png"/><Relationship Id="rId9" Type="http://schemas.openxmlformats.org/officeDocument/2006/relationships/image" Target="../media/image710.png"/><Relationship Id="rId14" Type="http://schemas.openxmlformats.org/officeDocument/2006/relationships/image" Target="../media/image1210.png"/><Relationship Id="rId22" Type="http://schemas.openxmlformats.org/officeDocument/2006/relationships/image" Target="../media/image2010.png"/><Relationship Id="rId27" Type="http://schemas.openxmlformats.org/officeDocument/2006/relationships/image" Target="../media/image100.png"/><Relationship Id="rId30" Type="http://schemas.openxmlformats.org/officeDocument/2006/relationships/image" Target="../media/image280.png"/><Relationship Id="rId35" Type="http://schemas.openxmlformats.org/officeDocument/2006/relationships/image" Target="../media/image330.png"/><Relationship Id="rId43" Type="http://schemas.openxmlformats.org/officeDocument/2006/relationships/image" Target="../media/image380.png"/><Relationship Id="rId48" Type="http://schemas.openxmlformats.org/officeDocument/2006/relationships/image" Target="../media/image21.png"/><Relationship Id="rId8" Type="http://schemas.openxmlformats.org/officeDocument/2006/relationships/image" Target="../media/image97.png"/><Relationship Id="rId51" Type="http://schemas.openxmlformats.org/officeDocument/2006/relationships/image" Target="../media/image23.png"/><Relationship Id="rId12" Type="http://schemas.openxmlformats.org/officeDocument/2006/relationships/image" Target="../media/image1010.png"/><Relationship Id="rId17" Type="http://schemas.openxmlformats.org/officeDocument/2006/relationships/image" Target="../media/image98.png"/><Relationship Id="rId25" Type="http://schemas.openxmlformats.org/officeDocument/2006/relationships/image" Target="../media/image1811.png"/><Relationship Id="rId33" Type="http://schemas.openxmlformats.org/officeDocument/2006/relationships/image" Target="../media/image310.png"/><Relationship Id="rId46" Type="http://schemas.openxmlformats.org/officeDocument/2006/relationships/image" Target="../media/image194.png"/><Relationship Id="rId20" Type="http://schemas.openxmlformats.org/officeDocument/2006/relationships/image" Target="../media/image1810.png"/><Relationship Id="rId41" Type="http://schemas.openxmlformats.org/officeDocument/2006/relationships/image" Target="../media/image10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812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14.png"/><Relationship Id="rId5" Type="http://schemas.openxmlformats.org/officeDocument/2006/relationships/image" Target="../media/image1952.png"/><Relationship Id="rId10" Type="http://schemas.openxmlformats.org/officeDocument/2006/relationships/image" Target="../media/image213.png"/><Relationship Id="rId4" Type="http://schemas.openxmlformats.org/officeDocument/2006/relationships/image" Target="../media/image1921.png"/><Relationship Id="rId9" Type="http://schemas.openxmlformats.org/officeDocument/2006/relationships/image" Target="../media/image20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0.png"/><Relationship Id="rId3" Type="http://schemas.openxmlformats.org/officeDocument/2006/relationships/image" Target="../media/image197.png"/><Relationship Id="rId7" Type="http://schemas.openxmlformats.org/officeDocument/2006/relationships/image" Target="../media/image195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04.png"/><Relationship Id="rId10" Type="http://schemas.openxmlformats.org/officeDocument/2006/relationships/image" Target="../media/image219.png"/><Relationship Id="rId4" Type="http://schemas.openxmlformats.org/officeDocument/2006/relationships/image" Target="../media/image203.png"/><Relationship Id="rId9" Type="http://schemas.openxmlformats.org/officeDocument/2006/relationships/image" Target="../media/image19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186.jpeg"/><Relationship Id="rId3" Type="http://schemas.openxmlformats.org/officeDocument/2006/relationships/image" Target="../media/image2190.png"/><Relationship Id="rId7" Type="http://schemas.openxmlformats.org/officeDocument/2006/relationships/image" Target="../media/image226.png"/><Relationship Id="rId12" Type="http://schemas.openxmlformats.org/officeDocument/2006/relationships/image" Target="../media/image235.png"/><Relationship Id="rId2" Type="http://schemas.openxmlformats.org/officeDocument/2006/relationships/image" Target="../media/image2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4.png"/><Relationship Id="rId5" Type="http://schemas.openxmlformats.org/officeDocument/2006/relationships/image" Target="../media/image223.png"/><Relationship Id="rId10" Type="http://schemas.openxmlformats.org/officeDocument/2006/relationships/image" Target="../media/image233.png"/><Relationship Id="rId4" Type="http://schemas.openxmlformats.org/officeDocument/2006/relationships/image" Target="../media/image221.png"/><Relationship Id="rId9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87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1.png"/><Relationship Id="rId4" Type="http://schemas.openxmlformats.org/officeDocument/2006/relationships/image" Target="../media/image2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0.png"/><Relationship Id="rId3" Type="http://schemas.openxmlformats.org/officeDocument/2006/relationships/image" Target="../media/image1990.png"/><Relationship Id="rId7" Type="http://schemas.openxmlformats.org/officeDocument/2006/relationships/image" Target="../media/image20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0.png"/><Relationship Id="rId9" Type="http://schemas.openxmlformats.org/officeDocument/2006/relationships/image" Target="../media/image20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830.png"/><Relationship Id="rId51" Type="http://schemas.openxmlformats.org/officeDocument/2006/relationships/image" Target="../media/image1411.png"/><Relationship Id="rId3" Type="http://schemas.openxmlformats.org/officeDocument/2006/relationships/image" Target="../media/image106.png"/><Relationship Id="rId42" Type="http://schemas.openxmlformats.org/officeDocument/2006/relationships/image" Target="../media/image470.png"/><Relationship Id="rId47" Type="http://schemas.openxmlformats.org/officeDocument/2006/relationships/image" Target="../media/image220.png"/><Relationship Id="rId50" Type="http://schemas.openxmlformats.org/officeDocument/2006/relationships/image" Target="../media/image25.png"/><Relationship Id="rId55" Type="http://schemas.openxmlformats.org/officeDocument/2006/relationships/image" Target="../media/image18.png"/><Relationship Id="rId38" Type="http://schemas.openxmlformats.org/officeDocument/2006/relationships/image" Target="../media/image820.png"/><Relationship Id="rId46" Type="http://schemas.openxmlformats.org/officeDocument/2006/relationships/image" Target="../media/image212.png"/><Relationship Id="rId59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41" Type="http://schemas.openxmlformats.org/officeDocument/2006/relationships/image" Target="../media/image182.png"/><Relationship Id="rId5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811.png"/><Relationship Id="rId40" Type="http://schemas.openxmlformats.org/officeDocument/2006/relationships/image" Target="../media/image84.png"/><Relationship Id="rId45" Type="http://schemas.openxmlformats.org/officeDocument/2006/relationships/image" Target="../media/image2011.png"/><Relationship Id="rId53" Type="http://schemas.openxmlformats.org/officeDocument/2006/relationships/image" Target="../media/image16.png"/><Relationship Id="rId58" Type="http://schemas.openxmlformats.org/officeDocument/2006/relationships/image" Target="../media/image22.png"/><Relationship Id="rId49" Type="http://schemas.openxmlformats.org/officeDocument/2006/relationships/image" Target="../media/image24.png"/><Relationship Id="rId57" Type="http://schemas.openxmlformats.org/officeDocument/2006/relationships/image" Target="../media/image20.png"/><Relationship Id="rId44" Type="http://schemas.openxmlformats.org/officeDocument/2006/relationships/image" Target="../media/image191.png"/><Relationship Id="rId52" Type="http://schemas.openxmlformats.org/officeDocument/2006/relationships/image" Target="../media/image1511.png"/><Relationship Id="rId60" Type="http://schemas.openxmlformats.org/officeDocument/2006/relationships/image" Target="../media/image27.png"/><Relationship Id="rId4" Type="http://schemas.openxmlformats.org/officeDocument/2006/relationships/image" Target="../media/image107.png"/><Relationship Id="rId43" Type="http://schemas.openxmlformats.org/officeDocument/2006/relationships/image" Target="../media/image480.png"/><Relationship Id="rId48" Type="http://schemas.openxmlformats.org/officeDocument/2006/relationships/image" Target="../media/image230.png"/><Relationship Id="rId56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24.png"/><Relationship Id="rId18" Type="http://schemas.openxmlformats.org/officeDocument/2006/relationships/image" Target="../media/image45.png"/><Relationship Id="rId26" Type="http://schemas.openxmlformats.org/officeDocument/2006/relationships/image" Target="../media/image51.png"/><Relationship Id="rId3" Type="http://schemas.openxmlformats.org/officeDocument/2006/relationships/image" Target="../media/image1112.png"/><Relationship Id="rId21" Type="http://schemas.openxmlformats.org/officeDocument/2006/relationships/image" Target="../media/image46.png"/><Relationship Id="rId7" Type="http://schemas.openxmlformats.org/officeDocument/2006/relationships/image" Target="../media/image40.png"/><Relationship Id="rId12" Type="http://schemas.openxmlformats.org/officeDocument/2006/relationships/image" Target="../media/image123.png"/><Relationship Id="rId17" Type="http://schemas.openxmlformats.org/officeDocument/2006/relationships/image" Target="../media/image680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70.png"/><Relationship Id="rId20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111.png"/><Relationship Id="rId24" Type="http://schemas.openxmlformats.org/officeDocument/2006/relationships/image" Target="../media/image49.png"/><Relationship Id="rId5" Type="http://schemas.openxmlformats.org/officeDocument/2006/relationships/image" Target="../media/image1311.png"/><Relationship Id="rId15" Type="http://schemas.openxmlformats.org/officeDocument/2006/relationships/image" Target="../media/image660.png"/><Relationship Id="rId23" Type="http://schemas.openxmlformats.org/officeDocument/2006/relationships/image" Target="../media/image48.png"/><Relationship Id="rId28" Type="http://schemas.openxmlformats.org/officeDocument/2006/relationships/image" Target="../media/image1212.png"/><Relationship Id="rId10" Type="http://schemas.openxmlformats.org/officeDocument/2006/relationships/image" Target="../media/image43.png"/><Relationship Id="rId19" Type="http://schemas.openxmlformats.org/officeDocument/2006/relationships/image" Target="../media/image700.png"/><Relationship Id="rId4" Type="http://schemas.openxmlformats.org/officeDocument/2006/relationships/image" Target="../media/image120.png"/><Relationship Id="rId9" Type="http://schemas.openxmlformats.org/officeDocument/2006/relationships/image" Target="../media/image42.png"/><Relationship Id="rId14" Type="http://schemas.openxmlformats.org/officeDocument/2006/relationships/image" Target="../media/image650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2.png"/><Relationship Id="rId3" Type="http://schemas.openxmlformats.org/officeDocument/2006/relationships/image" Target="../media/image161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711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0.png"/><Relationship Id="rId7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058B4B-C109-4AD8-A616-7797F1E7F230}"/>
              </a:ext>
            </a:extLst>
          </p:cNvPr>
          <p:cNvSpPr/>
          <p:nvPr/>
        </p:nvSpPr>
        <p:spPr>
          <a:xfrm>
            <a:off x="7125419" y="61779"/>
            <a:ext cx="50405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36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数字逻辑 </a:t>
            </a:r>
            <a:r>
              <a:rPr lang="zh-CN" alt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zh-CN" alt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部件设计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7AB5CAE-407D-48B3-A6FA-89E0D40A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116465"/>
            <a:ext cx="12192000" cy="106774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b="1" dirty="0">
                <a:solidFill>
                  <a:schemeClr val="tx2"/>
                </a:solidFill>
              </a:rPr>
              <a:t>3.  </a:t>
            </a:r>
            <a:r>
              <a:rPr kumimoji="1"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 诺 图</a:t>
            </a:r>
            <a:endParaRPr kumimoji="1" lang="en-US" altLang="zh-CN" sz="4400" dirty="0">
              <a:solidFill>
                <a:schemeClr val="bg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9" name="Picture 5" descr="http://a.38q.cn/flash2011/img/yizhi3/bshuiguo-27746173912.jpg">
            <a:extLst>
              <a:ext uri="{FF2B5EF4-FFF2-40B4-BE49-F238E27FC236}">
                <a16:creationId xmlns:a16="http://schemas.microsoft.com/office/drawing/2014/main" id="{2BDDA588-9DF6-45F5-BACF-69B3F86D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121" y="2800203"/>
            <a:ext cx="4489757" cy="299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F564EB-A502-4676-9880-E0EC2E803F3D}"/>
              </a:ext>
            </a:extLst>
          </p:cNvPr>
          <p:cNvSpPr txBox="1"/>
          <p:nvPr/>
        </p:nvSpPr>
        <p:spPr>
          <a:xfrm>
            <a:off x="8251062" y="6261094"/>
            <a:ext cx="1742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2024-9-13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7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zh-CN" sz="4000" spc="600" dirty="0"/>
              <a:t>4</a:t>
            </a:r>
            <a:r>
              <a:rPr lang="zh-CN" altLang="en-US" sz="4000" spc="600" dirty="0"/>
              <a:t>变量卡诺图</a:t>
            </a:r>
            <a:endParaRPr lang="en-US" altLang="zh-CN" sz="4000" spc="6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83F6F22-3CA6-43F1-8D52-C7A821D6E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161" y="1041470"/>
            <a:ext cx="2528493" cy="25284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8EE7EDA-85B0-4AFC-9F1E-48E96114D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08" y="972858"/>
            <a:ext cx="2700668" cy="23837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30CA75-5075-4A00-92C5-A3E457617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10" y="951759"/>
            <a:ext cx="3059503" cy="25145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121950-7C46-473F-A2ED-CA78DA76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13" y="3782704"/>
            <a:ext cx="3059503" cy="3020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BE94F2-E3EB-4550-B673-C44AC1A96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453" y="3882297"/>
            <a:ext cx="3410309" cy="27298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F5AF1A-F2FB-469B-B979-1BBF960D72F8}"/>
              </a:ext>
            </a:extLst>
          </p:cNvPr>
          <p:cNvSpPr txBox="1"/>
          <p:nvPr/>
        </p:nvSpPr>
        <p:spPr>
          <a:xfrm>
            <a:off x="3920309" y="529271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个角是相邻的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FA480AA-991D-4F5D-B0DA-4195E8DDC0E6}"/>
              </a:ext>
            </a:extLst>
          </p:cNvPr>
          <p:cNvGrpSpPr/>
          <p:nvPr/>
        </p:nvGrpSpPr>
        <p:grpSpPr>
          <a:xfrm rot="5400000">
            <a:off x="1272062" y="1296626"/>
            <a:ext cx="1907842" cy="2431607"/>
            <a:chOff x="5387823" y="1202988"/>
            <a:chExt cx="1907842" cy="2431607"/>
          </a:xfrm>
        </p:grpSpPr>
        <p:sp>
          <p:nvSpPr>
            <p:cNvPr id="23" name="左中括号 22">
              <a:extLst>
                <a:ext uri="{FF2B5EF4-FFF2-40B4-BE49-F238E27FC236}">
                  <a16:creationId xmlns:a16="http://schemas.microsoft.com/office/drawing/2014/main" id="{71961BEC-E5C7-47C5-857F-5343F451CF46}"/>
                </a:ext>
              </a:extLst>
            </p:cNvPr>
            <p:cNvSpPr/>
            <p:nvPr/>
          </p:nvSpPr>
          <p:spPr>
            <a:xfrm rot="16200000">
              <a:off x="6052177" y="538646"/>
              <a:ext cx="579145" cy="1907830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左中括号 23">
              <a:extLst>
                <a:ext uri="{FF2B5EF4-FFF2-40B4-BE49-F238E27FC236}">
                  <a16:creationId xmlns:a16="http://schemas.microsoft.com/office/drawing/2014/main" id="{69EF01AF-CD22-4731-ABB6-815C065E0904}"/>
                </a:ext>
              </a:extLst>
            </p:cNvPr>
            <p:cNvSpPr/>
            <p:nvPr/>
          </p:nvSpPr>
          <p:spPr>
            <a:xfrm rot="5400000">
              <a:off x="6029912" y="2368854"/>
              <a:ext cx="623652" cy="1907830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6C2E2D3-3EC0-4021-B5D4-A6D77887AB7C}"/>
              </a:ext>
            </a:extLst>
          </p:cNvPr>
          <p:cNvGrpSpPr/>
          <p:nvPr/>
        </p:nvGrpSpPr>
        <p:grpSpPr>
          <a:xfrm>
            <a:off x="1216316" y="1357222"/>
            <a:ext cx="2036732" cy="2277374"/>
            <a:chOff x="5258921" y="1357221"/>
            <a:chExt cx="2036732" cy="2277374"/>
          </a:xfrm>
        </p:grpSpPr>
        <p:sp>
          <p:nvSpPr>
            <p:cNvPr id="26" name="左中括号 25">
              <a:extLst>
                <a:ext uri="{FF2B5EF4-FFF2-40B4-BE49-F238E27FC236}">
                  <a16:creationId xmlns:a16="http://schemas.microsoft.com/office/drawing/2014/main" id="{D23CB4E4-6803-47E1-A872-FF816247E809}"/>
                </a:ext>
              </a:extLst>
            </p:cNvPr>
            <p:cNvSpPr/>
            <p:nvPr/>
          </p:nvSpPr>
          <p:spPr>
            <a:xfrm rot="16200000">
              <a:off x="5987715" y="628428"/>
              <a:ext cx="579145" cy="2036731"/>
            </a:xfrm>
            <a:prstGeom prst="leftBracket">
              <a:avLst/>
            </a:prstGeom>
            <a:ln w="2857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左中括号 26">
              <a:extLst>
                <a:ext uri="{FF2B5EF4-FFF2-40B4-BE49-F238E27FC236}">
                  <a16:creationId xmlns:a16="http://schemas.microsoft.com/office/drawing/2014/main" id="{1E1E5CB1-5F6B-450B-8488-7B190A7A795E}"/>
                </a:ext>
              </a:extLst>
            </p:cNvPr>
            <p:cNvSpPr/>
            <p:nvPr/>
          </p:nvSpPr>
          <p:spPr>
            <a:xfrm rot="5400000">
              <a:off x="5965461" y="2304403"/>
              <a:ext cx="623652" cy="2036732"/>
            </a:xfrm>
            <a:prstGeom prst="leftBracket">
              <a:avLst/>
            </a:prstGeom>
            <a:ln w="2857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EFC0C49-7A93-4AF3-9C15-D5C778EF7DCD}"/>
              </a:ext>
            </a:extLst>
          </p:cNvPr>
          <p:cNvSpPr txBox="1"/>
          <p:nvPr/>
        </p:nvSpPr>
        <p:spPr>
          <a:xfrm>
            <a:off x="3920309" y="145170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上下两边相邻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3293A06-5145-4D69-A0AD-19CA68F27406}"/>
              </a:ext>
            </a:extLst>
          </p:cNvPr>
          <p:cNvSpPr txBox="1"/>
          <p:nvPr/>
        </p:nvSpPr>
        <p:spPr>
          <a:xfrm>
            <a:off x="3920309" y="29713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左右两边相邻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013C0E-2865-4E78-BB63-79641E36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3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spc="600" dirty="0"/>
              <a:t>用卡诺图化简</a:t>
            </a:r>
            <a:endParaRPr lang="zh-CN" altLang="en-US" sz="4000" b="1" spc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849283"/>
                  </p:ext>
                </p:extLst>
              </p:nvPr>
            </p:nvGraphicFramePr>
            <p:xfrm>
              <a:off x="855765" y="1464474"/>
              <a:ext cx="5683137" cy="46944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776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263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3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63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63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051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CN" sz="36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8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4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4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4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4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00</a:t>
                          </a:r>
                          <a:endParaRPr lang="zh-CN" altLang="en-US" sz="24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30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01</a:t>
                          </a:r>
                          <a:endParaRPr lang="zh-CN" altLang="en-US" sz="24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11</a:t>
                          </a:r>
                          <a:endParaRPr lang="zh-CN" altLang="en-US" sz="24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10</a:t>
                          </a:r>
                          <a:endParaRPr lang="zh-CN" altLang="en-US" sz="24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 dirty="0"/>
                            <a:t>1</a:t>
                          </a:r>
                          <a:endParaRPr lang="zh-CN" altLang="en-US" sz="3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849283"/>
                  </p:ext>
                </p:extLst>
              </p:nvPr>
            </p:nvGraphicFramePr>
            <p:xfrm>
              <a:off x="855765" y="1464474"/>
              <a:ext cx="5683137" cy="46944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776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263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3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63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63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0513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386" t="-578" r="-261004" b="-346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4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4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4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4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00</a:t>
                          </a:r>
                          <a:endParaRPr lang="zh-CN" altLang="en-US" sz="24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30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01</a:t>
                          </a:r>
                          <a:endParaRPr lang="zh-CN" altLang="en-US" sz="24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11</a:t>
                          </a:r>
                          <a:endParaRPr lang="zh-CN" altLang="en-US" sz="24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10</a:t>
                          </a:r>
                          <a:endParaRPr lang="zh-CN" altLang="en-US" sz="24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/>
                            <a:t>1</a:t>
                          </a:r>
                          <a:endParaRPr lang="zh-CN" altLang="en-US" sz="30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000" b="1" dirty="0"/>
                            <a:t>1</a:t>
                          </a:r>
                          <a:endParaRPr lang="zh-CN" altLang="en-US" sz="3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4609717A-9888-475D-99A0-77B42B5E72F8}"/>
              </a:ext>
            </a:extLst>
          </p:cNvPr>
          <p:cNvGrpSpPr/>
          <p:nvPr/>
        </p:nvGrpSpPr>
        <p:grpSpPr>
          <a:xfrm>
            <a:off x="7558376" y="1850231"/>
            <a:ext cx="3622338" cy="3672701"/>
            <a:chOff x="7525124" y="2149490"/>
            <a:chExt cx="3622338" cy="3672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24">
                  <a:extLst>
                    <a:ext uri="{FF2B5EF4-FFF2-40B4-BE49-F238E27FC236}">
                      <a16:creationId xmlns:a16="http://schemas.microsoft.com/office/drawing/2014/main" id="{217C16D1-F6FB-4FE8-936C-D64204131F44}"/>
                    </a:ext>
                  </a:extLst>
                </p:cNvPr>
                <p:cNvSpPr txBox="1"/>
                <p:nvPr/>
              </p:nvSpPr>
              <p:spPr>
                <a:xfrm>
                  <a:off x="7525125" y="2979620"/>
                  <a:ext cx="36223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𝑩𝑫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pc="-15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b="1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pc="-150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b="0" i="1" spc="-150" smtClean="0">
                            <a:latin typeface="Cambria Math" panose="02040503050406030204" pitchFamily="18" charset="0"/>
                          </a:rPr>
                          <m:t>𝐶𝐷</m:t>
                        </m:r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60" name="TextBox 24">
                  <a:extLst>
                    <a:ext uri="{FF2B5EF4-FFF2-40B4-BE49-F238E27FC236}">
                      <a16:creationId xmlns:a16="http://schemas.microsoft.com/office/drawing/2014/main" id="{217C16D1-F6FB-4FE8-936C-D64204131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5125" y="2979620"/>
                  <a:ext cx="362233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24">
                  <a:extLst>
                    <a:ext uri="{FF2B5EF4-FFF2-40B4-BE49-F238E27FC236}">
                      <a16:creationId xmlns:a16="http://schemas.microsoft.com/office/drawing/2014/main" id="{E1CE2195-0042-47B4-A29C-9E947B4E6BC6}"/>
                    </a:ext>
                  </a:extLst>
                </p:cNvPr>
                <p:cNvSpPr txBox="1"/>
                <p:nvPr/>
              </p:nvSpPr>
              <p:spPr>
                <a:xfrm>
                  <a:off x="7525124" y="3772272"/>
                  <a:ext cx="36223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𝑩𝑫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pc="-15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b="1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pc="-150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pc="-15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b="0" i="1" spc="-150" smtClean="0">
                            <a:latin typeface="Cambria Math" panose="02040503050406030204" pitchFamily="18" charset="0"/>
                          </a:rPr>
                          <m:t>𝐶𝐷</m:t>
                        </m:r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62" name="TextBox 24">
                  <a:extLst>
                    <a:ext uri="{FF2B5EF4-FFF2-40B4-BE49-F238E27FC236}">
                      <a16:creationId xmlns:a16="http://schemas.microsoft.com/office/drawing/2014/main" id="{E1CE2195-0042-47B4-A29C-9E947B4E6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5124" y="3772272"/>
                  <a:ext cx="3622337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24">
                  <a:extLst>
                    <a:ext uri="{FF2B5EF4-FFF2-40B4-BE49-F238E27FC236}">
                      <a16:creationId xmlns:a16="http://schemas.microsoft.com/office/drawing/2014/main" id="{6284C0B4-328D-4038-AD60-553F636374EE}"/>
                    </a:ext>
                  </a:extLst>
                </p:cNvPr>
                <p:cNvSpPr txBox="1"/>
                <p:nvPr/>
              </p:nvSpPr>
              <p:spPr>
                <a:xfrm>
                  <a:off x="7525124" y="4566399"/>
                  <a:ext cx="35854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𝑩𝑫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pc="-15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b="1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pc="-150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b="0" i="1" spc="-150" smtClean="0">
                            <a:latin typeface="Cambria Math" panose="02040503050406030204" pitchFamily="18" charset="0"/>
                          </a:rPr>
                          <m:t>𝐴𝐷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i="1" spc="-15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64" name="TextBox 24">
                  <a:extLst>
                    <a:ext uri="{FF2B5EF4-FFF2-40B4-BE49-F238E27FC236}">
                      <a16:creationId xmlns:a16="http://schemas.microsoft.com/office/drawing/2014/main" id="{6284C0B4-328D-4038-AD60-553F636374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5124" y="4566399"/>
                  <a:ext cx="3585404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3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24">
                  <a:extLst>
                    <a:ext uri="{FF2B5EF4-FFF2-40B4-BE49-F238E27FC236}">
                      <a16:creationId xmlns:a16="http://schemas.microsoft.com/office/drawing/2014/main" id="{9110A5DB-677C-4330-A982-0ADA71E3F6ED}"/>
                    </a:ext>
                  </a:extLst>
                </p:cNvPr>
                <p:cNvSpPr txBox="1"/>
                <p:nvPr/>
              </p:nvSpPr>
              <p:spPr>
                <a:xfrm>
                  <a:off x="7543590" y="5360526"/>
                  <a:ext cx="35854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𝑩𝑫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pc="-15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b="1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pc="-150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b="0" i="1" spc="-150" smtClean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i="1" spc="-15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65" name="TextBox 24">
                  <a:extLst>
                    <a:ext uri="{FF2B5EF4-FFF2-40B4-BE49-F238E27FC236}">
                      <a16:creationId xmlns:a16="http://schemas.microsoft.com/office/drawing/2014/main" id="{9110A5DB-677C-4330-A982-0ADA71E3F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590" y="5360526"/>
                  <a:ext cx="3585404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3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7C84E87-E710-4F02-93B4-05BF591FD1CC}"/>
                </a:ext>
              </a:extLst>
            </p:cNvPr>
            <p:cNvSpPr txBox="1"/>
            <p:nvPr/>
          </p:nvSpPr>
          <p:spPr>
            <a:xfrm>
              <a:off x="7586570" y="2149490"/>
              <a:ext cx="31165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/>
                <a:t>本题有</a:t>
              </a:r>
              <a:r>
                <a:rPr lang="en-US" altLang="zh-CN" sz="2400"/>
                <a:t>4</a:t>
              </a:r>
              <a:r>
                <a:rPr lang="zh-CN" altLang="en-US" sz="2400"/>
                <a:t>个化简结果：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004825-B0E7-4957-A16E-F0F636AF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表格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1169255"/>
                  </p:ext>
                </p:extLst>
              </p:nvPr>
            </p:nvGraphicFramePr>
            <p:xfrm>
              <a:off x="5716195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表格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1169255"/>
                  </p:ext>
                </p:extLst>
              </p:nvPr>
            </p:nvGraphicFramePr>
            <p:xfrm>
              <a:off x="5716195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t="-980" r="-264286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dirty="0"/>
              <a:t>①② </a:t>
            </a:r>
            <a:r>
              <a:rPr lang="en-US" altLang="zh-CN" dirty="0"/>
              <a:t>-</a:t>
            </a:r>
            <a:r>
              <a:rPr lang="zh-CN" altLang="en-US" dirty="0"/>
              <a:t> 寻找：</a:t>
            </a:r>
            <a:r>
              <a:rPr lang="zh-CN" altLang="en-US" b="1" dirty="0"/>
              <a:t>必要质蕴含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9951316"/>
                  </p:ext>
                </p:extLst>
              </p:nvPr>
            </p:nvGraphicFramePr>
            <p:xfrm>
              <a:off x="1179691" y="9807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9951316"/>
                  </p:ext>
                </p:extLst>
              </p:nvPr>
            </p:nvGraphicFramePr>
            <p:xfrm>
              <a:off x="1179691" y="9807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649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00558"/>
                  </p:ext>
                </p:extLst>
              </p:nvPr>
            </p:nvGraphicFramePr>
            <p:xfrm>
              <a:off x="5716467" y="9807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00558"/>
                  </p:ext>
                </p:extLst>
              </p:nvPr>
            </p:nvGraphicFramePr>
            <p:xfrm>
              <a:off x="5716467" y="9807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8593156"/>
                  </p:ext>
                </p:extLst>
              </p:nvPr>
            </p:nvGraphicFramePr>
            <p:xfrm>
              <a:off x="1179691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8593156"/>
                  </p:ext>
                </p:extLst>
              </p:nvPr>
            </p:nvGraphicFramePr>
            <p:xfrm>
              <a:off x="1179691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5"/>
                          <a:stretch>
                            <a:fillRect l="-649"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1334535"/>
                  </p:ext>
                </p:extLst>
              </p:nvPr>
            </p:nvGraphicFramePr>
            <p:xfrm>
              <a:off x="5716466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1334535"/>
                  </p:ext>
                </p:extLst>
              </p:nvPr>
            </p:nvGraphicFramePr>
            <p:xfrm>
              <a:off x="5716466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t="-980" r="-264286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/>
          <p:cNvGrpSpPr/>
          <p:nvPr/>
        </p:nvGrpSpPr>
        <p:grpSpPr>
          <a:xfrm>
            <a:off x="2160910" y="1655694"/>
            <a:ext cx="3244996" cy="2061338"/>
            <a:chOff x="1232738" y="1655694"/>
            <a:chExt cx="3244996" cy="2061338"/>
          </a:xfrm>
        </p:grpSpPr>
        <p:sp>
          <p:nvSpPr>
            <p:cNvPr id="5" name="圆角矩形 4"/>
            <p:cNvSpPr/>
            <p:nvPr/>
          </p:nvSpPr>
          <p:spPr>
            <a:xfrm>
              <a:off x="2470321" y="1655694"/>
              <a:ext cx="504056" cy="196900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232738" y="3271537"/>
              <a:ext cx="2331150" cy="4454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23" idx="1"/>
            </p:cNvCxnSpPr>
            <p:nvPr/>
          </p:nvCxnSpPr>
          <p:spPr>
            <a:xfrm flipV="1">
              <a:off x="2974377" y="2071881"/>
              <a:ext cx="949551" cy="4930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923928" y="1887215"/>
                  <a:ext cx="552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𝐶𝐷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1887215"/>
                  <a:ext cx="55207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923928" y="3255367"/>
                  <a:ext cx="553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3255367"/>
                  <a:ext cx="55380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63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箭头连接符 26"/>
            <p:cNvCxnSpPr>
              <a:stCxn id="6" idx="3"/>
              <a:endCxn id="25" idx="1"/>
            </p:cNvCxnSpPr>
            <p:nvPr/>
          </p:nvCxnSpPr>
          <p:spPr>
            <a:xfrm flipV="1">
              <a:off x="3563888" y="3440033"/>
              <a:ext cx="360040" cy="542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958716" y="4176807"/>
            <a:ext cx="3540143" cy="2682450"/>
            <a:chOff x="1030544" y="4176807"/>
            <a:chExt cx="3540143" cy="2682450"/>
          </a:xfrm>
        </p:grpSpPr>
        <p:sp>
          <p:nvSpPr>
            <p:cNvPr id="13" name="圆角矩形 12"/>
            <p:cNvSpPr/>
            <p:nvPr/>
          </p:nvSpPr>
          <p:spPr>
            <a:xfrm>
              <a:off x="1857123" y="5136607"/>
              <a:ext cx="1120461" cy="976445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半闭框 16"/>
            <p:cNvSpPr/>
            <p:nvPr/>
          </p:nvSpPr>
          <p:spPr>
            <a:xfrm>
              <a:off x="3099021" y="6237312"/>
              <a:ext cx="680891" cy="576064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半闭框 17"/>
            <p:cNvSpPr/>
            <p:nvPr/>
          </p:nvSpPr>
          <p:spPr>
            <a:xfrm rot="16200000">
              <a:off x="3109060" y="4420702"/>
              <a:ext cx="615253" cy="648072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半闭框 18"/>
            <p:cNvSpPr/>
            <p:nvPr/>
          </p:nvSpPr>
          <p:spPr>
            <a:xfrm rot="10800000">
              <a:off x="1030544" y="4437111"/>
              <a:ext cx="703670" cy="605538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半闭框 19"/>
            <p:cNvSpPr/>
            <p:nvPr/>
          </p:nvSpPr>
          <p:spPr>
            <a:xfrm rot="5400000">
              <a:off x="1099207" y="6227595"/>
              <a:ext cx="615253" cy="648072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937180" y="5415607"/>
                  <a:ext cx="6335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latin typeface="Cambria Math"/>
                          </a:rPr>
                          <m:t>𝑩𝑫</m:t>
                        </m:r>
                      </m:oMath>
                    </m:oMathPara>
                  </a14:m>
                  <a:endParaRPr lang="zh-CN" altLang="en-US" sz="2000" b="1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180" y="5415607"/>
                  <a:ext cx="6335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/>
            <p:cNvCxnSpPr>
              <a:cxnSpLocks/>
            </p:cNvCxnSpPr>
            <p:nvPr/>
          </p:nvCxnSpPr>
          <p:spPr>
            <a:xfrm>
              <a:off x="2822714" y="5546709"/>
              <a:ext cx="1217307" cy="63651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848674" y="4176807"/>
                  <a:ext cx="5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1" i="1" spc="-1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pc="-1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b="1" i="1" spc="-15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pc="-1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oMath>
                    </m:oMathPara>
                  </a14:m>
                  <a:endParaRPr lang="zh-CN" altLang="en-US" b="1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674" y="4176807"/>
                  <a:ext cx="595035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244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箭头连接符 38"/>
            <p:cNvCxnSpPr>
              <a:cxnSpLocks/>
              <a:endCxn id="54" idx="1"/>
            </p:cNvCxnSpPr>
            <p:nvPr/>
          </p:nvCxnSpPr>
          <p:spPr>
            <a:xfrm flipV="1">
              <a:off x="3225337" y="4381087"/>
              <a:ext cx="624059" cy="263842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6511629" y="4319303"/>
            <a:ext cx="2700139" cy="2556356"/>
            <a:chOff x="5583458" y="4319302"/>
            <a:chExt cx="2700139" cy="2556356"/>
          </a:xfrm>
        </p:grpSpPr>
        <p:sp>
          <p:nvSpPr>
            <p:cNvPr id="40" name="圆角矩形 39"/>
            <p:cNvSpPr/>
            <p:nvPr/>
          </p:nvSpPr>
          <p:spPr>
            <a:xfrm>
              <a:off x="5769242" y="6223865"/>
              <a:ext cx="2331150" cy="4454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7020272" y="4608022"/>
              <a:ext cx="504056" cy="196457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6405019" y="5144129"/>
              <a:ext cx="1120461" cy="976445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6442894" y="5666789"/>
              <a:ext cx="1004462" cy="97644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半闭框 43"/>
            <p:cNvSpPr/>
            <p:nvPr/>
          </p:nvSpPr>
          <p:spPr>
            <a:xfrm rot="16200000">
              <a:off x="7647493" y="4375944"/>
              <a:ext cx="589047" cy="612981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半闭框 44"/>
            <p:cNvSpPr/>
            <p:nvPr/>
          </p:nvSpPr>
          <p:spPr>
            <a:xfrm rot="10800000">
              <a:off x="5583458" y="4437112"/>
              <a:ext cx="671265" cy="589049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半闭框 45"/>
            <p:cNvSpPr/>
            <p:nvPr/>
          </p:nvSpPr>
          <p:spPr>
            <a:xfrm rot="5400000">
              <a:off x="5658897" y="6279831"/>
              <a:ext cx="589049" cy="602605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半闭框 47"/>
            <p:cNvSpPr/>
            <p:nvPr/>
          </p:nvSpPr>
          <p:spPr>
            <a:xfrm>
              <a:off x="7635525" y="6306347"/>
              <a:ext cx="648072" cy="520092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左中括号 51"/>
            <p:cNvSpPr/>
            <p:nvPr/>
          </p:nvSpPr>
          <p:spPr>
            <a:xfrm rot="16200000">
              <a:off x="7195454" y="4121302"/>
              <a:ext cx="720000" cy="1116000"/>
            </a:xfrm>
            <a:prstGeom prst="leftBracket">
              <a:avLst/>
            </a:prstGeom>
            <a:ln w="2857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左中括号 52"/>
            <p:cNvSpPr/>
            <p:nvPr/>
          </p:nvSpPr>
          <p:spPr>
            <a:xfrm rot="5400000">
              <a:off x="7283748" y="6006735"/>
              <a:ext cx="589047" cy="1116000"/>
            </a:xfrm>
            <a:prstGeom prst="leftBracket">
              <a:avLst/>
            </a:prstGeom>
            <a:ln w="2857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777568" y="4181032"/>
            <a:ext cx="1144732" cy="1634688"/>
            <a:chOff x="3849397" y="4181032"/>
            <a:chExt cx="1144732" cy="1634688"/>
          </a:xfrm>
        </p:grpSpPr>
        <p:grpSp>
          <p:nvGrpSpPr>
            <p:cNvPr id="56" name="组合 55"/>
            <p:cNvGrpSpPr/>
            <p:nvPr/>
          </p:nvGrpSpPr>
          <p:grpSpPr>
            <a:xfrm>
              <a:off x="3849397" y="4181032"/>
              <a:ext cx="721694" cy="1634688"/>
              <a:chOff x="4001184" y="4181032"/>
              <a:chExt cx="721694" cy="1634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4001184" y="4181032"/>
                    <a:ext cx="59503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2000" b="1" i="1" spc="-15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zh-CN" sz="2000" b="1" i="1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oMath>
                      </m:oMathPara>
                    </a14:m>
                    <a:endParaRPr lang="zh-CN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1184" y="4181032"/>
                    <a:ext cx="595035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4089371" y="5415610"/>
                    <a:ext cx="63350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𝑩𝑫</m:t>
                          </m:r>
                        </m:oMath>
                      </m:oMathPara>
                    </a14:m>
                    <a:endParaRPr lang="zh-CN" altLang="en-US" sz="2000" b="1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9371" y="5415610"/>
                    <a:ext cx="633507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4040022" y="4671005"/>
              <a:ext cx="9541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必要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质蕴含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12283" y="1362033"/>
            <a:ext cx="2599875" cy="2643031"/>
            <a:chOff x="6384111" y="1362032"/>
            <a:chExt cx="2599875" cy="2643031"/>
          </a:xfrm>
        </p:grpSpPr>
        <p:sp>
          <p:nvSpPr>
            <p:cNvPr id="12" name="圆角矩形 11"/>
            <p:cNvSpPr/>
            <p:nvPr/>
          </p:nvSpPr>
          <p:spPr>
            <a:xfrm>
              <a:off x="6384111" y="2740587"/>
              <a:ext cx="1120461" cy="976445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316416" y="2705700"/>
                  <a:ext cx="574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/>
                          </a:rPr>
                          <m:t>𝑨𝑫</m:t>
                        </m:r>
                      </m:oMath>
                    </m:oMathPara>
                  </a14:m>
                  <a:endParaRPr lang="zh-CN" altLang="en-US" b="1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416" y="2705700"/>
                  <a:ext cx="57419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endCxn id="28" idx="1"/>
            </p:cNvCxnSpPr>
            <p:nvPr/>
          </p:nvCxnSpPr>
          <p:spPr>
            <a:xfrm flipV="1">
              <a:off x="7505724" y="2890366"/>
              <a:ext cx="810692" cy="1923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左中括号 49"/>
            <p:cNvSpPr/>
            <p:nvPr/>
          </p:nvSpPr>
          <p:spPr>
            <a:xfrm rot="16200000">
              <a:off x="7205208" y="1164032"/>
              <a:ext cx="720000" cy="1116000"/>
            </a:xfrm>
            <a:prstGeom prst="leftBracket">
              <a:avLst/>
            </a:prstGeom>
            <a:ln w="2857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左中括号 50"/>
            <p:cNvSpPr/>
            <p:nvPr/>
          </p:nvSpPr>
          <p:spPr>
            <a:xfrm rot="5400000">
              <a:off x="7205209" y="3087063"/>
              <a:ext cx="720000" cy="1116000"/>
            </a:xfrm>
            <a:prstGeom prst="leftBracket">
              <a:avLst/>
            </a:prstGeom>
            <a:ln w="2857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8424217" y="1602958"/>
                  <a:ext cx="5597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b="1" i="1">
                            <a:latin typeface="Cambria Math"/>
                          </a:rPr>
                          <m:t>𝑪</m:t>
                        </m:r>
                      </m:oMath>
                    </m:oMathPara>
                  </a14:m>
                  <a:endParaRPr lang="zh-CN" altLang="en-US" b="1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217" y="1602958"/>
                  <a:ext cx="55976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箭头连接符 60"/>
            <p:cNvCxnSpPr/>
            <p:nvPr/>
          </p:nvCxnSpPr>
          <p:spPr>
            <a:xfrm>
              <a:off x="8113454" y="1722031"/>
              <a:ext cx="346978" cy="6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4">
                <a:extLst>
                  <a:ext uri="{FF2B5EF4-FFF2-40B4-BE49-F238E27FC236}">
                    <a16:creationId xmlns:a16="http://schemas.microsoft.com/office/drawing/2014/main" id="{3E2908AB-85C4-4A5A-A757-5490BDD32A89}"/>
                  </a:ext>
                </a:extLst>
              </p:cNvPr>
              <p:cNvSpPr txBox="1"/>
              <p:nvPr/>
            </p:nvSpPr>
            <p:spPr>
              <a:xfrm>
                <a:off x="9335643" y="5284801"/>
                <a:ext cx="2733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𝑩𝑫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b="1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60" name="TextBox 24">
                <a:extLst>
                  <a:ext uri="{FF2B5EF4-FFF2-40B4-BE49-F238E27FC236}">
                    <a16:creationId xmlns:a16="http://schemas.microsoft.com/office/drawing/2014/main" id="{3E2908AB-85C4-4A5A-A757-5490BDD32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643" y="5284801"/>
                <a:ext cx="273324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C584F9-BD06-4AE2-A35A-0F9B2D5F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96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680"/>
            <a:ext cx="12192000" cy="828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dirty="0"/>
              <a:t>③ 处理其余</a:t>
            </a:r>
            <a:r>
              <a:rPr lang="zh-CN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蕴含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白色底的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1)</a:t>
            </a:r>
            <a:endParaRPr lang="zh-CN" altLang="en-US" sz="4000" dirty="0">
              <a:latin typeface="楷体" pitchFamily="49" charset="-122"/>
              <a:ea typeface="楷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327013"/>
                  </p:ext>
                </p:extLst>
              </p:nvPr>
            </p:nvGraphicFramePr>
            <p:xfrm>
              <a:off x="1631504" y="90872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327013"/>
                  </p:ext>
                </p:extLst>
              </p:nvPr>
            </p:nvGraphicFramePr>
            <p:xfrm>
              <a:off x="1631504" y="90872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0132319"/>
                  </p:ext>
                </p:extLst>
              </p:nvPr>
            </p:nvGraphicFramePr>
            <p:xfrm>
              <a:off x="6312296" y="90872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0132319"/>
                  </p:ext>
                </p:extLst>
              </p:nvPr>
            </p:nvGraphicFramePr>
            <p:xfrm>
              <a:off x="6312296" y="90872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649"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483416"/>
                  </p:ext>
                </p:extLst>
              </p:nvPr>
            </p:nvGraphicFramePr>
            <p:xfrm>
              <a:off x="1631504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483416"/>
                  </p:ext>
                </p:extLst>
              </p:nvPr>
            </p:nvGraphicFramePr>
            <p:xfrm>
              <a:off x="1631504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/>
          <p:cNvGrpSpPr/>
          <p:nvPr/>
        </p:nvGrpSpPr>
        <p:grpSpPr>
          <a:xfrm>
            <a:off x="2612722" y="1616938"/>
            <a:ext cx="3274629" cy="2028086"/>
            <a:chOff x="1088722" y="1616938"/>
            <a:chExt cx="3274629" cy="2028086"/>
          </a:xfrm>
        </p:grpSpPr>
        <p:sp>
          <p:nvSpPr>
            <p:cNvPr id="5" name="圆角矩形 4"/>
            <p:cNvSpPr/>
            <p:nvPr/>
          </p:nvSpPr>
          <p:spPr>
            <a:xfrm>
              <a:off x="2326305" y="1616938"/>
              <a:ext cx="504056" cy="1969005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088722" y="3199529"/>
              <a:ext cx="2331150" cy="445495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23" idx="1"/>
            </p:cNvCxnSpPr>
            <p:nvPr/>
          </p:nvCxnSpPr>
          <p:spPr>
            <a:xfrm flipV="1">
              <a:off x="2830361" y="1999873"/>
              <a:ext cx="949551" cy="4930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779912" y="1815207"/>
                  <a:ext cx="566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𝑪𝑫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1815207"/>
                  <a:ext cx="56618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801339" y="3183359"/>
                  <a:ext cx="5620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𝑨</m:t>
                        </m:r>
                        <m:acc>
                          <m:accPr>
                            <m:chr m:val="̅"/>
                            <m:ctrlP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339" y="3183359"/>
                  <a:ext cx="562012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28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箭头连接符 38"/>
            <p:cNvCxnSpPr>
              <a:stCxn id="6" idx="3"/>
              <a:endCxn id="25" idx="1"/>
            </p:cNvCxnSpPr>
            <p:nvPr/>
          </p:nvCxnSpPr>
          <p:spPr>
            <a:xfrm flipV="1">
              <a:off x="3419872" y="3368025"/>
              <a:ext cx="381467" cy="542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表格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287778"/>
                  </p:ext>
                </p:extLst>
              </p:nvPr>
            </p:nvGraphicFramePr>
            <p:xfrm>
              <a:off x="6319795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表格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287778"/>
                  </p:ext>
                </p:extLst>
              </p:nvPr>
            </p:nvGraphicFramePr>
            <p:xfrm>
              <a:off x="6319795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7"/>
                          <a:stretch>
                            <a:fillRect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67608" y="5157192"/>
                <a:ext cx="566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5157192"/>
                <a:ext cx="5665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75521" y="4365104"/>
                <a:ext cx="5485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4365104"/>
                <a:ext cx="548547" cy="369332"/>
              </a:xfrm>
              <a:prstGeom prst="rect">
                <a:avLst/>
              </a:prstGeom>
              <a:blipFill>
                <a:blip r:embed="rId9"/>
                <a:stretch>
                  <a:fillRect r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1817209" y="1353235"/>
                <a:ext cx="548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209" y="1353235"/>
                <a:ext cx="548548" cy="369332"/>
              </a:xfrm>
              <a:prstGeom prst="rect">
                <a:avLst/>
              </a:prstGeom>
              <a:blipFill>
                <a:blip r:embed="rId10"/>
                <a:stretch>
                  <a:fillRect r="-2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567608" y="2132856"/>
                <a:ext cx="566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𝐵𝐷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132856"/>
                <a:ext cx="56650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2639940" y="4319222"/>
            <a:ext cx="3247412" cy="2592288"/>
            <a:chOff x="1115939" y="4319222"/>
            <a:chExt cx="3247412" cy="2592288"/>
          </a:xfrm>
        </p:grpSpPr>
        <p:sp>
          <p:nvSpPr>
            <p:cNvPr id="63" name="圆角矩形 62"/>
            <p:cNvSpPr/>
            <p:nvPr/>
          </p:nvSpPr>
          <p:spPr>
            <a:xfrm>
              <a:off x="1115939" y="6223865"/>
              <a:ext cx="2252957" cy="445495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801339" y="6165304"/>
                  <a:ext cx="5620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𝑨</m:t>
                        </m:r>
                        <m:acc>
                          <m:accPr>
                            <m:chr m:val="̅"/>
                            <m:ctrlP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339" y="6165304"/>
                  <a:ext cx="56201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28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接箭头连接符 66"/>
            <p:cNvCxnSpPr>
              <a:endCxn id="66" idx="1"/>
            </p:cNvCxnSpPr>
            <p:nvPr/>
          </p:nvCxnSpPr>
          <p:spPr>
            <a:xfrm flipV="1">
              <a:off x="3419872" y="6349970"/>
              <a:ext cx="381467" cy="542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左中括号 67"/>
            <p:cNvSpPr/>
            <p:nvPr/>
          </p:nvSpPr>
          <p:spPr>
            <a:xfrm rot="16200000">
              <a:off x="2514935" y="4121222"/>
              <a:ext cx="720000" cy="1116000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左中括号 68"/>
            <p:cNvSpPr/>
            <p:nvPr/>
          </p:nvSpPr>
          <p:spPr>
            <a:xfrm rot="5400000">
              <a:off x="2574454" y="6039966"/>
              <a:ext cx="627088" cy="1116000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3698300" y="4561990"/>
                  <a:ext cx="561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𝑪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300" y="4561990"/>
                  <a:ext cx="56188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箭头连接符 70"/>
            <p:cNvCxnSpPr/>
            <p:nvPr/>
          </p:nvCxnSpPr>
          <p:spPr>
            <a:xfrm>
              <a:off x="3412887" y="4681063"/>
              <a:ext cx="346978" cy="6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7908112" y="1290025"/>
            <a:ext cx="2602098" cy="2643031"/>
            <a:chOff x="6384111" y="1290024"/>
            <a:chExt cx="2602098" cy="2643031"/>
          </a:xfrm>
        </p:grpSpPr>
        <p:sp>
          <p:nvSpPr>
            <p:cNvPr id="50" name="左中括号 49"/>
            <p:cNvSpPr/>
            <p:nvPr/>
          </p:nvSpPr>
          <p:spPr>
            <a:xfrm rot="16200000">
              <a:off x="7205208" y="1092024"/>
              <a:ext cx="720000" cy="1116000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8424324" y="1537900"/>
                  <a:ext cx="561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b="1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𝑪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324" y="1537900"/>
                  <a:ext cx="56188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接箭头连接符 72"/>
            <p:cNvCxnSpPr/>
            <p:nvPr/>
          </p:nvCxnSpPr>
          <p:spPr>
            <a:xfrm>
              <a:off x="8113454" y="1650023"/>
              <a:ext cx="346978" cy="6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>
            <a:xfrm>
              <a:off x="6384111" y="2668579"/>
              <a:ext cx="1120461" cy="976445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412014" y="2229453"/>
                  <a:ext cx="574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𝑨𝑫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014" y="2229453"/>
                  <a:ext cx="57419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cxnSpLocks/>
            </p:cNvCxnSpPr>
            <p:nvPr/>
          </p:nvCxnSpPr>
          <p:spPr>
            <a:xfrm flipV="1">
              <a:off x="7505724" y="2423443"/>
              <a:ext cx="824907" cy="5872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左中括号 50"/>
            <p:cNvSpPr/>
            <p:nvPr/>
          </p:nvSpPr>
          <p:spPr>
            <a:xfrm rot="5400000">
              <a:off x="7205209" y="3015055"/>
              <a:ext cx="720000" cy="1116000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7263143" y="2132856"/>
                <a:ext cx="566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𝐵𝐷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143" y="2132856"/>
                <a:ext cx="56650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6471056" y="1340768"/>
                <a:ext cx="548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056" y="1340768"/>
                <a:ext cx="548548" cy="369332"/>
              </a:xfrm>
              <a:prstGeom prst="rect">
                <a:avLst/>
              </a:prstGeom>
              <a:blipFill>
                <a:blip r:embed="rId17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7263143" y="5157192"/>
                <a:ext cx="566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𝐵𝐷</m:t>
                      </m:r>
                    </m:oMath>
                  </m:oMathPara>
                </a14:m>
                <a:endParaRPr lang="zh-CN" alt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143" y="5157192"/>
                <a:ext cx="56650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6471056" y="4365104"/>
                <a:ext cx="548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056" y="4365104"/>
                <a:ext cx="548548" cy="369332"/>
              </a:xfrm>
              <a:prstGeom prst="rect">
                <a:avLst/>
              </a:prstGeom>
              <a:blipFill>
                <a:blip r:embed="rId19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7922328" y="4608022"/>
            <a:ext cx="2634067" cy="2061338"/>
            <a:chOff x="6398327" y="4608022"/>
            <a:chExt cx="2634067" cy="2061338"/>
          </a:xfrm>
        </p:grpSpPr>
        <p:sp>
          <p:nvSpPr>
            <p:cNvPr id="78" name="圆角矩形 77"/>
            <p:cNvSpPr/>
            <p:nvPr/>
          </p:nvSpPr>
          <p:spPr>
            <a:xfrm>
              <a:off x="6398327" y="5692915"/>
              <a:ext cx="1043614" cy="976445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8458199" y="5275555"/>
                  <a:ext cx="574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𝑨𝑫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199" y="5275555"/>
                  <a:ext cx="574195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接箭头连接符 79"/>
            <p:cNvCxnSpPr>
              <a:cxnSpLocks/>
              <a:endCxn id="79" idx="1"/>
            </p:cNvCxnSpPr>
            <p:nvPr/>
          </p:nvCxnSpPr>
          <p:spPr>
            <a:xfrm flipV="1">
              <a:off x="7446767" y="5460221"/>
              <a:ext cx="1011432" cy="4890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圆角矩形 80"/>
            <p:cNvSpPr/>
            <p:nvPr/>
          </p:nvSpPr>
          <p:spPr>
            <a:xfrm>
              <a:off x="7020272" y="4608022"/>
              <a:ext cx="504056" cy="1986742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箭头连接符 81"/>
            <p:cNvCxnSpPr>
              <a:endCxn id="83" idx="1"/>
            </p:cNvCxnSpPr>
            <p:nvPr/>
          </p:nvCxnSpPr>
          <p:spPr>
            <a:xfrm flipV="1">
              <a:off x="7484584" y="4952201"/>
              <a:ext cx="949551" cy="4930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8434135" y="4767535"/>
                  <a:ext cx="566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𝑪𝑫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4135" y="4767535"/>
                  <a:ext cx="566181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24">
                <a:extLst>
                  <a:ext uri="{FF2B5EF4-FFF2-40B4-BE49-F238E27FC236}">
                    <a16:creationId xmlns:a16="http://schemas.microsoft.com/office/drawing/2014/main" id="{7240BEA7-9832-40A1-B881-9BE9F3AA66B4}"/>
                  </a:ext>
                </a:extLst>
              </p:cNvPr>
              <p:cNvSpPr txBox="1"/>
              <p:nvPr/>
            </p:nvSpPr>
            <p:spPr>
              <a:xfrm>
                <a:off x="10023881" y="5529667"/>
                <a:ext cx="190449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/>
                        </a:rPr>
                        <m:t>𝐹</m:t>
                      </m:r>
                      <m:r>
                        <a:rPr lang="en-US" altLang="zh-CN" sz="220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𝑩𝑫</m:t>
                      </m:r>
                      <m:r>
                        <a:rPr lang="en-US" altLang="zh-CN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200" b="1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 altLang="zh-CN" sz="2200" b="1" i="1" spc="-15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r>
                        <a:rPr lang="en-US" altLang="zh-CN" sz="2200" b="0" i="1" spc="-15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6" name="TextBox 24">
                <a:extLst>
                  <a:ext uri="{FF2B5EF4-FFF2-40B4-BE49-F238E27FC236}">
                    <a16:creationId xmlns:a16="http://schemas.microsoft.com/office/drawing/2014/main" id="{7240BEA7-9832-40A1-B881-9BE9F3AA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881" y="5529667"/>
                <a:ext cx="1904496" cy="110799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4">
                <a:extLst>
                  <a:ext uri="{FF2B5EF4-FFF2-40B4-BE49-F238E27FC236}">
                    <a16:creationId xmlns:a16="http://schemas.microsoft.com/office/drawing/2014/main" id="{C21CFD08-43B8-4996-AB9A-44F8E7DE1A4E}"/>
                  </a:ext>
                </a:extLst>
              </p:cNvPr>
              <p:cNvSpPr txBox="1"/>
              <p:nvPr/>
            </p:nvSpPr>
            <p:spPr>
              <a:xfrm>
                <a:off x="-27769" y="1938899"/>
                <a:ext cx="190449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/>
                        </a:rPr>
                        <m:t>𝐹</m:t>
                      </m:r>
                      <m:r>
                        <a:rPr lang="en-US" altLang="zh-CN" sz="220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𝑩𝑫</m:t>
                      </m:r>
                      <m:r>
                        <a:rPr lang="en-US" altLang="zh-CN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200" b="1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 altLang="zh-CN" sz="2200" b="1" i="1" spc="-15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200" i="1" spc="-15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0" i="1" spc="-15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r>
                        <a:rPr lang="en-US" altLang="zh-CN" sz="2200" b="0" i="1" spc="-15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8" name="TextBox 24">
                <a:extLst>
                  <a:ext uri="{FF2B5EF4-FFF2-40B4-BE49-F238E27FC236}">
                    <a16:creationId xmlns:a16="http://schemas.microsoft.com/office/drawing/2014/main" id="{C21CFD08-43B8-4996-AB9A-44F8E7DE1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69" y="1938899"/>
                <a:ext cx="1904496" cy="110799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24">
                <a:extLst>
                  <a:ext uri="{FF2B5EF4-FFF2-40B4-BE49-F238E27FC236}">
                    <a16:creationId xmlns:a16="http://schemas.microsoft.com/office/drawing/2014/main" id="{38CD6E9C-2F81-4D49-8CED-2AD74C4587D6}"/>
                  </a:ext>
                </a:extLst>
              </p:cNvPr>
              <p:cNvSpPr txBox="1"/>
              <p:nvPr/>
            </p:nvSpPr>
            <p:spPr>
              <a:xfrm>
                <a:off x="9982200" y="2676270"/>
                <a:ext cx="190449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/>
                        </a:rPr>
                        <m:t>𝐹</m:t>
                      </m:r>
                      <m:r>
                        <a:rPr lang="en-US" altLang="zh-CN" sz="220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𝑩𝑫</m:t>
                      </m:r>
                      <m:r>
                        <a:rPr lang="en-US" altLang="zh-CN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200" b="1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 altLang="zh-CN" sz="2200" b="1" i="1" spc="-15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r>
                        <a:rPr lang="en-US" altLang="zh-CN" sz="2200" b="0" i="1" spc="-15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i="1" spc="-15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 spc="-15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200" i="1" spc="-15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9" name="TextBox 24">
                <a:extLst>
                  <a:ext uri="{FF2B5EF4-FFF2-40B4-BE49-F238E27FC236}">
                    <a16:creationId xmlns:a16="http://schemas.microsoft.com/office/drawing/2014/main" id="{38CD6E9C-2F81-4D49-8CED-2AD74C458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2676270"/>
                <a:ext cx="1904496" cy="110799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24">
                <a:extLst>
                  <a:ext uri="{FF2B5EF4-FFF2-40B4-BE49-F238E27FC236}">
                    <a16:creationId xmlns:a16="http://schemas.microsoft.com/office/drawing/2014/main" id="{3F56D654-3960-4D3B-80D8-E9C75484E02D}"/>
                  </a:ext>
                </a:extLst>
              </p:cNvPr>
              <p:cNvSpPr txBox="1"/>
              <p:nvPr/>
            </p:nvSpPr>
            <p:spPr>
              <a:xfrm>
                <a:off x="0" y="5041720"/>
                <a:ext cx="190449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/>
                        </a:rPr>
                        <m:t>𝐹</m:t>
                      </m:r>
                      <m:r>
                        <a:rPr lang="en-US" altLang="zh-CN" sz="220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𝑩𝑫</m:t>
                      </m:r>
                      <m:r>
                        <a:rPr lang="en-US" altLang="zh-CN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200" b="1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 altLang="zh-CN" sz="2200" b="1" i="1" spc="-15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r>
                        <a:rPr lang="en-US" altLang="zh-CN" sz="2200" b="0" i="1" spc="-15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200" i="1" spc="-15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 spc="-15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i="1" spc="-15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 spc="-15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200" i="1" spc="-15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2" name="TextBox 24">
                <a:extLst>
                  <a:ext uri="{FF2B5EF4-FFF2-40B4-BE49-F238E27FC236}">
                    <a16:creationId xmlns:a16="http://schemas.microsoft.com/office/drawing/2014/main" id="{3F56D654-3960-4D3B-80D8-E9C75484E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41720"/>
                <a:ext cx="1904496" cy="110799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05AF4C-472C-497D-83F4-48898BCD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68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49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pPr eaLnBrk="1" hangingPunct="1"/>
            <a:r>
              <a:rPr lang="zh-CN" altLang="en-US" sz="4000" b="1" dirty="0">
                <a:solidFill>
                  <a:srgbClr val="FF0000"/>
                </a:solidFill>
              </a:rPr>
              <a:t>质蕴含  </a:t>
            </a:r>
            <a:r>
              <a:rPr lang="en-US" altLang="zh-CN" sz="32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 Implicant</a:t>
            </a:r>
            <a:endParaRPr lang="en-US" altLang="zh-CN" sz="4000" spc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52915" y="893185"/>
            <a:ext cx="9218548" cy="28918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          蕴 含</a:t>
            </a:r>
            <a:r>
              <a:rPr lang="zh-CN" altLang="en-US" sz="2400" dirty="0"/>
              <a:t>：函数“</a:t>
            </a:r>
            <a:r>
              <a:rPr lang="zh-CN" altLang="en-US" sz="2400" b="1" dirty="0"/>
              <a:t>与或</a:t>
            </a:r>
            <a:r>
              <a:rPr lang="zh-CN" altLang="en-US" sz="2400" dirty="0"/>
              <a:t>”表达式中的每个</a:t>
            </a:r>
            <a:r>
              <a:rPr lang="en-US" altLang="zh-CN" sz="2400" dirty="0"/>
              <a:t>”</a:t>
            </a:r>
            <a:r>
              <a:rPr lang="zh-CN" altLang="en-US" sz="2400" b="1" dirty="0"/>
              <a:t>与</a:t>
            </a:r>
            <a:r>
              <a:rPr lang="en-US" altLang="zh-CN" sz="2400" dirty="0"/>
              <a:t>”</a:t>
            </a:r>
            <a:r>
              <a:rPr lang="zh-CN" altLang="en-US" sz="2400" dirty="0"/>
              <a:t>项。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     质 蕴 含</a:t>
            </a:r>
            <a:r>
              <a:rPr lang="zh-CN" altLang="en-US" sz="2400" dirty="0"/>
              <a:t>：卡诺图中</a:t>
            </a:r>
            <a:r>
              <a:rPr lang="zh-CN" altLang="en-US" sz="2400" b="1" dirty="0">
                <a:solidFill>
                  <a:srgbClr val="0070C0"/>
                </a:solidFill>
              </a:rPr>
              <a:t>最多</a:t>
            </a:r>
            <a:r>
              <a:rPr lang="zh-CN" altLang="en-US" sz="2400" dirty="0"/>
              <a:t>数目的相邻</a:t>
            </a:r>
            <a:r>
              <a:rPr lang="en-US" altLang="zh-CN" sz="2400" dirty="0"/>
              <a:t>”</a:t>
            </a:r>
            <a:r>
              <a:rPr lang="zh-CN" altLang="en-US" sz="2400" b="1" dirty="0"/>
              <a:t>与</a:t>
            </a:r>
            <a:r>
              <a:rPr lang="en-US" altLang="zh-CN" sz="2400" dirty="0"/>
              <a:t>”</a:t>
            </a:r>
            <a:r>
              <a:rPr lang="zh-CN" altLang="en-US" sz="2400" dirty="0"/>
              <a:t>项。</a:t>
            </a:r>
            <a:br>
              <a:rPr lang="en-US" altLang="zh-CN" sz="2400" dirty="0"/>
            </a:br>
            <a:r>
              <a:rPr lang="en-US" altLang="zh-CN" sz="2400" dirty="0"/>
              <a:t>                      </a:t>
            </a:r>
            <a:r>
              <a:rPr lang="zh-CN" altLang="en-US" sz="2400" dirty="0"/>
              <a:t>即，该蕴含项不是其他蕴含项的子集。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FF0000"/>
                </a:solidFill>
              </a:rPr>
              <a:t>必要质蕴含</a:t>
            </a:r>
            <a:r>
              <a:rPr lang="zh-CN" altLang="en-US" sz="2400" dirty="0"/>
              <a:t>：如果</a:t>
            </a:r>
            <a:r>
              <a:rPr lang="zh-CN" altLang="en-US" sz="2400" b="1" dirty="0"/>
              <a:t>一个最小项</a:t>
            </a:r>
            <a:r>
              <a:rPr lang="zh-CN" altLang="en-US" sz="2400" dirty="0"/>
              <a:t>对应的方格</a:t>
            </a:r>
            <a:r>
              <a:rPr lang="zh-CN" altLang="en-US" sz="2400" dirty="0">
                <a:solidFill>
                  <a:srgbClr val="FF0000"/>
                </a:solidFill>
              </a:rPr>
              <a:t>只被一个质蕴含所包含</a:t>
            </a:r>
            <a:r>
              <a:rPr lang="zh-CN" altLang="en-US" sz="2400" dirty="0"/>
              <a:t>，</a:t>
            </a:r>
            <a:br>
              <a:rPr lang="en-US" altLang="zh-CN" sz="2400" dirty="0"/>
            </a:br>
            <a:r>
              <a:rPr lang="en-US" altLang="zh-CN" sz="2400" dirty="0"/>
              <a:t>                      </a:t>
            </a:r>
            <a:r>
              <a:rPr lang="zh-CN" altLang="en-US" sz="2400" dirty="0"/>
              <a:t>那么包含这个最小项的质蕴含，称为</a:t>
            </a:r>
            <a:r>
              <a:rPr lang="zh-CN" altLang="en-US" sz="2400" b="1" dirty="0"/>
              <a:t>必要质蕴含</a:t>
            </a:r>
            <a:r>
              <a:rPr lang="zh-CN" altLang="en-US" sz="2400" dirty="0"/>
              <a:t>。</a:t>
            </a: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2227351" y="3857106"/>
            <a:ext cx="6888940" cy="30008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卡诺图化简方法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58775" indent="-358775">
              <a:lnSpc>
                <a:spcPct val="16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画出所有的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质蕴含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58775" indent="-358775">
              <a:lnSpc>
                <a:spcPct val="16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找出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必要质蕴含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：通过查找一个特殊的乘积项</a:t>
            </a:r>
            <a:b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处理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必要质蕴含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：这是必需要的项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58775" indent="-358775">
              <a:lnSpc>
                <a:spcPct val="16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处理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剩余的非必要质蕴含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B1B571-A590-43E0-8754-8DB1659F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335" y="1263251"/>
            <a:ext cx="2606868" cy="220803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45BD41-1D58-405B-A226-6B2E901B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练习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sz="4000" dirty="0"/>
              <a:t>用卡诺图化简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78764" y="1004283"/>
                <a:ext cx="4432431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𝑌</m:t>
                      </m:r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𝐷</m:t>
                      </m:r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𝐴𝐶𝐷</m:t>
                      </m:r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764" y="1004283"/>
                <a:ext cx="4432431" cy="462434"/>
              </a:xfrm>
              <a:prstGeom prst="rect">
                <a:avLst/>
              </a:prstGeom>
              <a:blipFill>
                <a:blip r:embed="rId2"/>
                <a:stretch>
                  <a:fillRect r="-5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359234"/>
                  </p:ext>
                </p:extLst>
              </p:nvPr>
            </p:nvGraphicFramePr>
            <p:xfrm>
              <a:off x="1287270" y="380967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359234"/>
                  </p:ext>
                </p:extLst>
              </p:nvPr>
            </p:nvGraphicFramePr>
            <p:xfrm>
              <a:off x="1287270" y="380967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649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组合 2"/>
          <p:cNvGrpSpPr/>
          <p:nvPr/>
        </p:nvGrpSpPr>
        <p:grpSpPr>
          <a:xfrm>
            <a:off x="2327418" y="1681686"/>
            <a:ext cx="8303170" cy="1037729"/>
            <a:chOff x="251520" y="1599183"/>
            <a:chExt cx="8303170" cy="1037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51520" y="1599183"/>
                  <a:ext cx="8303170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𝐷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𝐵</m:t>
                        </m:r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r>
                          <a:rPr lang="en-US" altLang="zh-CN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r>
                          <a:rPr lang="en-US" altLang="zh-CN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)</m:t>
                        </m:r>
                        <m:r>
                          <a:rPr lang="en-US" altLang="zh-CN" sz="2400" i="1">
                            <a:latin typeface="Cambria Math"/>
                          </a:rPr>
                          <m:t>𝐶𝐷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r>
                          <a:rPr lang="en-US" altLang="zh-CN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)(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𝐷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1599183"/>
                  <a:ext cx="8303170" cy="462434"/>
                </a:xfrm>
                <a:prstGeom prst="rect">
                  <a:avLst/>
                </a:prstGeom>
                <a:blipFill>
                  <a:blip r:embed="rId4"/>
                  <a:stretch>
                    <a:fillRect r="-3157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51520" y="2175247"/>
                  <a:ext cx="67069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2175247"/>
                  <a:ext cx="670690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7A15FC0-0B4F-44E7-912A-A47A31BC6C3B}"/>
              </a:ext>
            </a:extLst>
          </p:cNvPr>
          <p:cNvSpPr txBox="1"/>
          <p:nvPr/>
        </p:nvSpPr>
        <p:spPr>
          <a:xfrm>
            <a:off x="170385" y="2967335"/>
            <a:ext cx="6729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方法</a:t>
            </a:r>
            <a:r>
              <a:rPr lang="en-US" altLang="zh-CN" sz="2400" b="1" dirty="0">
                <a:solidFill>
                  <a:schemeClr val="accent1"/>
                </a:solidFill>
              </a:rPr>
              <a:t>1</a:t>
            </a:r>
            <a:r>
              <a:rPr lang="zh-CN" altLang="en-US" sz="2400" dirty="0">
                <a:solidFill>
                  <a:schemeClr val="accent1"/>
                </a:solidFill>
              </a:rPr>
              <a:t>：</a:t>
            </a:r>
            <a:r>
              <a:rPr lang="zh-CN" altLang="en-US" sz="2400" b="1" dirty="0">
                <a:solidFill>
                  <a:schemeClr val="accent1"/>
                </a:solidFill>
              </a:rPr>
              <a:t>“与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或”</a:t>
            </a:r>
            <a:r>
              <a:rPr lang="zh-CN" altLang="en-US" sz="2400" dirty="0">
                <a:solidFill>
                  <a:schemeClr val="accent1"/>
                </a:solidFill>
              </a:rPr>
              <a:t>表达式转化为</a:t>
            </a:r>
            <a:r>
              <a:rPr lang="zh-CN" altLang="en-US" sz="2400" b="1" dirty="0">
                <a:solidFill>
                  <a:schemeClr val="accent1"/>
                </a:solidFill>
              </a:rPr>
              <a:t>标准“与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或”</a:t>
            </a:r>
            <a:r>
              <a:rPr lang="zh-CN" altLang="en-US" sz="2400" dirty="0">
                <a:solidFill>
                  <a:schemeClr val="accent1"/>
                </a:solidFill>
              </a:rPr>
              <a:t>表达式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EFBAA26D-D1F7-440E-8CBB-2E4F95BC1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926347"/>
                  </p:ext>
                </p:extLst>
              </p:nvPr>
            </p:nvGraphicFramePr>
            <p:xfrm>
              <a:off x="7682397" y="380967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EFBAA26D-D1F7-440E-8CBB-2E4F95BC1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926347"/>
                  </p:ext>
                </p:extLst>
              </p:nvPr>
            </p:nvGraphicFramePr>
            <p:xfrm>
              <a:off x="7682397" y="380967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l="-649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8DF4736A-8149-4488-A00D-1AB3BF38B237}"/>
              </a:ext>
            </a:extLst>
          </p:cNvPr>
          <p:cNvGrpSpPr/>
          <p:nvPr/>
        </p:nvGrpSpPr>
        <p:grpSpPr>
          <a:xfrm>
            <a:off x="6863185" y="2967335"/>
            <a:ext cx="4490615" cy="3622171"/>
            <a:chOff x="6863185" y="2967335"/>
            <a:chExt cx="4490615" cy="362217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7FA91E3-507C-4E8C-8E23-0442FB654E1A}"/>
                </a:ext>
              </a:extLst>
            </p:cNvPr>
            <p:cNvSpPr txBox="1"/>
            <p:nvPr/>
          </p:nvSpPr>
          <p:spPr>
            <a:xfrm>
              <a:off x="7575947" y="2967335"/>
              <a:ext cx="3595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</a:rPr>
                <a:t>方法</a:t>
              </a:r>
              <a:r>
                <a:rPr lang="en-US" altLang="zh-CN" sz="2400" b="1" dirty="0">
                  <a:solidFill>
                    <a:schemeClr val="accent1"/>
                  </a:solidFill>
                </a:rPr>
                <a:t>2</a:t>
              </a:r>
              <a:r>
                <a:rPr lang="zh-CN" altLang="en-US" sz="2400" dirty="0">
                  <a:solidFill>
                    <a:schemeClr val="accent1"/>
                  </a:solidFill>
                </a:rPr>
                <a:t>：直接写出所有的</a:t>
              </a:r>
              <a:r>
                <a:rPr lang="en-US" altLang="zh-CN" sz="2400" b="1" dirty="0">
                  <a:solidFill>
                    <a:schemeClr val="accent1"/>
                  </a:solidFill>
                </a:rPr>
                <a:t>1</a:t>
              </a:r>
              <a:endParaRPr lang="zh-CN" altLang="en-US" sz="2400" b="1" dirty="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4">
                  <a:extLst>
                    <a:ext uri="{FF2B5EF4-FFF2-40B4-BE49-F238E27FC236}">
                      <a16:creationId xmlns:a16="http://schemas.microsoft.com/office/drawing/2014/main" id="{1FC59642-40F9-487D-99E2-49C8628443E7}"/>
                    </a:ext>
                  </a:extLst>
                </p:cNvPr>
                <p:cNvSpPr txBox="1"/>
                <p:nvPr/>
              </p:nvSpPr>
              <p:spPr>
                <a:xfrm>
                  <a:off x="7001294" y="6127841"/>
                  <a:ext cx="6784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" name="TextBox 4">
                  <a:extLst>
                    <a:ext uri="{FF2B5EF4-FFF2-40B4-BE49-F238E27FC236}">
                      <a16:creationId xmlns:a16="http://schemas.microsoft.com/office/drawing/2014/main" id="{1FC59642-40F9-487D-99E2-49C862844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294" y="6127841"/>
                  <a:ext cx="678455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351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F1E65CC-2ED8-48AF-A2CA-8A014644EA4F}"/>
                </a:ext>
              </a:extLst>
            </p:cNvPr>
            <p:cNvSpPr/>
            <p:nvPr/>
          </p:nvSpPr>
          <p:spPr>
            <a:xfrm>
              <a:off x="7763881" y="6088427"/>
              <a:ext cx="3589919" cy="461665"/>
            </a:xfrm>
            <a:prstGeom prst="round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4">
                  <a:extLst>
                    <a:ext uri="{FF2B5EF4-FFF2-40B4-BE49-F238E27FC236}">
                      <a16:creationId xmlns:a16="http://schemas.microsoft.com/office/drawing/2014/main" id="{EF877729-D6B0-4AAA-83AA-E2C00AEA6EEF}"/>
                    </a:ext>
                  </a:extLst>
                </p:cNvPr>
                <p:cNvSpPr txBox="1"/>
                <p:nvPr/>
              </p:nvSpPr>
              <p:spPr>
                <a:xfrm>
                  <a:off x="6863185" y="5033902"/>
                  <a:ext cx="900696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𝐵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1" name="TextBox 4">
                  <a:extLst>
                    <a:ext uri="{FF2B5EF4-FFF2-40B4-BE49-F238E27FC236}">
                      <a16:creationId xmlns:a16="http://schemas.microsoft.com/office/drawing/2014/main" id="{EF877729-D6B0-4AAA-83AA-E2C00AEA6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3185" y="5033902"/>
                  <a:ext cx="900696" cy="462434"/>
                </a:xfrm>
                <a:prstGeom prst="rect">
                  <a:avLst/>
                </a:prstGeom>
                <a:blipFill>
                  <a:blip r:embed="rId8"/>
                  <a:stretch>
                    <a:fillRect r="-459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86D0A13-2A6A-46F1-A261-8CEEC5C3E4FD}"/>
                </a:ext>
              </a:extLst>
            </p:cNvPr>
            <p:cNvSpPr/>
            <p:nvPr/>
          </p:nvSpPr>
          <p:spPr>
            <a:xfrm>
              <a:off x="7763880" y="5017209"/>
              <a:ext cx="1396745" cy="41377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B6EA040-C33D-46A3-B22E-8AD2DEC822CE}"/>
                </a:ext>
              </a:extLst>
            </p:cNvPr>
            <p:cNvSpPr/>
            <p:nvPr/>
          </p:nvSpPr>
          <p:spPr>
            <a:xfrm>
              <a:off x="10507081" y="5017207"/>
              <a:ext cx="494354" cy="46166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">
                  <a:extLst>
                    <a:ext uri="{FF2B5EF4-FFF2-40B4-BE49-F238E27FC236}">
                      <a16:creationId xmlns:a16="http://schemas.microsoft.com/office/drawing/2014/main" id="{9F572407-0C62-486E-B147-E9DB5D960EE4}"/>
                    </a:ext>
                  </a:extLst>
                </p:cNvPr>
                <p:cNvSpPr txBox="1"/>
                <p:nvPr/>
              </p:nvSpPr>
              <p:spPr>
                <a:xfrm>
                  <a:off x="8940338" y="3465706"/>
                  <a:ext cx="1098569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4" name="TextBox 4">
                  <a:extLst>
                    <a:ext uri="{FF2B5EF4-FFF2-40B4-BE49-F238E27FC236}">
                      <a16:creationId xmlns:a16="http://schemas.microsoft.com/office/drawing/2014/main" id="{9F572407-0C62-486E-B147-E9DB5D960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0338" y="3465706"/>
                  <a:ext cx="1098569" cy="462434"/>
                </a:xfrm>
                <a:prstGeom prst="rect">
                  <a:avLst/>
                </a:prstGeom>
                <a:blipFill>
                  <a:blip r:embed="rId9"/>
                  <a:stretch>
                    <a:fillRect r="-9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4C83810F-821E-4DCD-A76C-9439AC9614C3}"/>
                </a:ext>
              </a:extLst>
            </p:cNvPr>
            <p:cNvSpPr/>
            <p:nvPr/>
          </p:nvSpPr>
          <p:spPr>
            <a:xfrm>
              <a:off x="9282205" y="3921626"/>
              <a:ext cx="494354" cy="1008183"/>
            </a:xfrm>
            <a:prstGeom prst="round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BE3F47-F3E8-4C4C-AF66-BA759E53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7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练习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zh-CN" altLang="en-US" sz="4000" dirty="0"/>
              <a:t>用卡诺图化简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33490" y="1293745"/>
                <a:ext cx="3430875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𝑌</m:t>
                      </m:r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i="1" smtClean="0">
                          <a:latin typeface="Cambria Math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𝐶</m:t>
                      </m:r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𝐵𝐶</m:t>
                      </m:r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zh-CN" altLang="en-US" sz="24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490" y="1293745"/>
                <a:ext cx="3430875" cy="462434"/>
              </a:xfrm>
              <a:prstGeom prst="rect">
                <a:avLst/>
              </a:prstGeom>
              <a:blipFill>
                <a:blip r:embed="rId2"/>
                <a:stretch>
                  <a:fillRect r="-2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5821099"/>
                  </p:ext>
                </p:extLst>
              </p:nvPr>
            </p:nvGraphicFramePr>
            <p:xfrm>
              <a:off x="1381874" y="342216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5821099"/>
                  </p:ext>
                </p:extLst>
              </p:nvPr>
            </p:nvGraphicFramePr>
            <p:xfrm>
              <a:off x="1381874" y="342216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2D33FDB5-A1BC-48E1-B286-B51BB5BAF243}"/>
              </a:ext>
            </a:extLst>
          </p:cNvPr>
          <p:cNvGrpSpPr/>
          <p:nvPr/>
        </p:nvGrpSpPr>
        <p:grpSpPr>
          <a:xfrm>
            <a:off x="1267145" y="1804559"/>
            <a:ext cx="3427097" cy="4343923"/>
            <a:chOff x="1655072" y="1904315"/>
            <a:chExt cx="3427097" cy="4343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655072" y="2422381"/>
                  <a:ext cx="30983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/>
                          </a:rPr>
                          <m:t>𝑌</m:t>
                        </m:r>
                        <m:r>
                          <a:rPr lang="en-US" altLang="zh-CN" sz="2400" i="1">
                            <a:latin typeface="Cambria Math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𝐵𝐶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𝐴𝐶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𝐵𝐷</m:t>
                        </m:r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072" y="2422381"/>
                  <a:ext cx="309834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圆角矩形 10"/>
            <p:cNvSpPr/>
            <p:nvPr/>
          </p:nvSpPr>
          <p:spPr>
            <a:xfrm>
              <a:off x="4002051" y="4746056"/>
              <a:ext cx="1020032" cy="96218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5400000">
              <a:off x="4086153" y="5252222"/>
              <a:ext cx="972000" cy="1020032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413423" y="4810300"/>
              <a:ext cx="1020032" cy="367755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86277" y="190431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/>
                <a:t>化简后：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48322" y="12937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79837E53-578B-4DD5-8BE3-816515F124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675018"/>
                  </p:ext>
                </p:extLst>
              </p:nvPr>
            </p:nvGraphicFramePr>
            <p:xfrm>
              <a:off x="6905699" y="342216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79837E53-578B-4DD5-8BE3-816515F124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675018"/>
                  </p:ext>
                </p:extLst>
              </p:nvPr>
            </p:nvGraphicFramePr>
            <p:xfrm>
              <a:off x="6905699" y="342216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t="-980" r="-262987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14">
            <a:extLst>
              <a:ext uri="{FF2B5EF4-FFF2-40B4-BE49-F238E27FC236}">
                <a16:creationId xmlns:a16="http://schemas.microsoft.com/office/drawing/2014/main" id="{97E38EB2-B4A5-4F3D-A502-C56FADC9AF21}"/>
              </a:ext>
            </a:extLst>
          </p:cNvPr>
          <p:cNvSpPr txBox="1"/>
          <p:nvPr/>
        </p:nvSpPr>
        <p:spPr>
          <a:xfrm>
            <a:off x="6659907" y="129374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15">
                <a:extLst>
                  <a:ext uri="{FF2B5EF4-FFF2-40B4-BE49-F238E27FC236}">
                    <a16:creationId xmlns:a16="http://schemas.microsoft.com/office/drawing/2014/main" id="{7E46659C-B3ED-4171-AD99-82AF5E562881}"/>
                  </a:ext>
                </a:extLst>
              </p:cNvPr>
              <p:cNvSpPr txBox="1"/>
              <p:nvPr/>
            </p:nvSpPr>
            <p:spPr>
              <a:xfrm>
                <a:off x="6950632" y="1293745"/>
                <a:ext cx="4090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𝑌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/>
                        </a:rPr>
                        <m:t>Σ</m:t>
                      </m:r>
                      <m:r>
                        <a:rPr lang="en-US" altLang="zh-CN" sz="2400" i="1">
                          <a:latin typeface="Cambria Math"/>
                        </a:rPr>
                        <m:t>𝑚</m:t>
                      </m:r>
                      <m:r>
                        <a:rPr lang="en-US" altLang="zh-CN" sz="2400" i="1">
                          <a:latin typeface="Cambria Math"/>
                        </a:rPr>
                        <m:t>(0,1,2,5,8,9,10,12,14)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31" name="TextBox 15">
                <a:extLst>
                  <a:ext uri="{FF2B5EF4-FFF2-40B4-BE49-F238E27FC236}">
                    <a16:creationId xmlns:a16="http://schemas.microsoft.com/office/drawing/2014/main" id="{7E46659C-B3ED-4171-AD99-82AF5E562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632" y="1293745"/>
                <a:ext cx="4090543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593105E3-EEC1-4864-945C-65ED3A730FDD}"/>
              </a:ext>
            </a:extLst>
          </p:cNvPr>
          <p:cNvGrpSpPr/>
          <p:nvPr/>
        </p:nvGrpSpPr>
        <p:grpSpPr>
          <a:xfrm>
            <a:off x="6905699" y="1775889"/>
            <a:ext cx="3841564" cy="4642127"/>
            <a:chOff x="6811487" y="1875645"/>
            <a:chExt cx="3841564" cy="4642127"/>
          </a:xfrm>
        </p:grpSpPr>
        <p:sp>
          <p:nvSpPr>
            <p:cNvPr id="33" name="圆角矩形 13">
              <a:extLst>
                <a:ext uri="{FF2B5EF4-FFF2-40B4-BE49-F238E27FC236}">
                  <a16:creationId xmlns:a16="http://schemas.microsoft.com/office/drawing/2014/main" id="{5670A285-6F53-4179-8421-4DD7B0E0812A}"/>
                </a:ext>
              </a:extLst>
            </p:cNvPr>
            <p:cNvSpPr/>
            <p:nvPr/>
          </p:nvSpPr>
          <p:spPr>
            <a:xfrm rot="5400000">
              <a:off x="8141010" y="4496493"/>
              <a:ext cx="972000" cy="39112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16">
                  <a:extLst>
                    <a:ext uri="{FF2B5EF4-FFF2-40B4-BE49-F238E27FC236}">
                      <a16:creationId xmlns:a16="http://schemas.microsoft.com/office/drawing/2014/main" id="{CE688C73-039C-4206-A3C0-D42EF80C8F61}"/>
                    </a:ext>
                  </a:extLst>
                </p:cNvPr>
                <p:cNvSpPr txBox="1"/>
                <p:nvPr/>
              </p:nvSpPr>
              <p:spPr>
                <a:xfrm>
                  <a:off x="6811487" y="2429680"/>
                  <a:ext cx="3841564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FFC000"/>
                            </a:solidFill>
                            <a:latin typeface="Cambria Math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34" name="TextBox 16">
                  <a:extLst>
                    <a:ext uri="{FF2B5EF4-FFF2-40B4-BE49-F238E27FC236}">
                      <a16:creationId xmlns:a16="http://schemas.microsoft.com/office/drawing/2014/main" id="{CE688C73-039C-4206-A3C0-D42EF80C8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1487" y="2429680"/>
                  <a:ext cx="3841564" cy="462434"/>
                </a:xfrm>
                <a:prstGeom prst="rect">
                  <a:avLst/>
                </a:prstGeom>
                <a:blipFill>
                  <a:blip r:embed="rId8"/>
                  <a:stretch>
                    <a:fillRect r="-23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84F458A0-EFDE-4188-8A9A-39A92C7C82DE}"/>
                </a:ext>
              </a:extLst>
            </p:cNvPr>
            <p:cNvSpPr txBox="1"/>
            <p:nvPr/>
          </p:nvSpPr>
          <p:spPr>
            <a:xfrm>
              <a:off x="7966529" y="187564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/>
                <a:t>化简后：</a:t>
              </a:r>
            </a:p>
          </p:txBody>
        </p:sp>
        <p:sp>
          <p:nvSpPr>
            <p:cNvPr id="36" name="半闭框 35">
              <a:extLst>
                <a:ext uri="{FF2B5EF4-FFF2-40B4-BE49-F238E27FC236}">
                  <a16:creationId xmlns:a16="http://schemas.microsoft.com/office/drawing/2014/main" id="{E31F5137-3CA2-40D2-8991-B7D2B8B7DDF5}"/>
                </a:ext>
              </a:extLst>
            </p:cNvPr>
            <p:cNvSpPr/>
            <p:nvPr/>
          </p:nvSpPr>
          <p:spPr>
            <a:xfrm>
              <a:off x="9658717" y="5810755"/>
              <a:ext cx="680891" cy="576064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半闭框 36">
              <a:extLst>
                <a:ext uri="{FF2B5EF4-FFF2-40B4-BE49-F238E27FC236}">
                  <a16:creationId xmlns:a16="http://schemas.microsoft.com/office/drawing/2014/main" id="{C95AAF51-EA3D-4158-9CC3-756E1637A378}"/>
                </a:ext>
              </a:extLst>
            </p:cNvPr>
            <p:cNvSpPr/>
            <p:nvPr/>
          </p:nvSpPr>
          <p:spPr>
            <a:xfrm rot="16200000">
              <a:off x="9668756" y="3994145"/>
              <a:ext cx="615253" cy="648072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半闭框 37">
              <a:extLst>
                <a:ext uri="{FF2B5EF4-FFF2-40B4-BE49-F238E27FC236}">
                  <a16:creationId xmlns:a16="http://schemas.microsoft.com/office/drawing/2014/main" id="{F1B323EE-18BF-47B6-ADBD-CCE09ABC283A}"/>
                </a:ext>
              </a:extLst>
            </p:cNvPr>
            <p:cNvSpPr/>
            <p:nvPr/>
          </p:nvSpPr>
          <p:spPr>
            <a:xfrm rot="10800000">
              <a:off x="7590239" y="4010554"/>
              <a:ext cx="703670" cy="555907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半闭框 38">
              <a:extLst>
                <a:ext uri="{FF2B5EF4-FFF2-40B4-BE49-F238E27FC236}">
                  <a16:creationId xmlns:a16="http://schemas.microsoft.com/office/drawing/2014/main" id="{787F7A45-EC99-4FF9-9213-1593917DF6EE}"/>
                </a:ext>
              </a:extLst>
            </p:cNvPr>
            <p:cNvSpPr/>
            <p:nvPr/>
          </p:nvSpPr>
          <p:spPr>
            <a:xfrm rot="5400000">
              <a:off x="7692888" y="5835023"/>
              <a:ext cx="547284" cy="648072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左中括号 39">
              <a:extLst>
                <a:ext uri="{FF2B5EF4-FFF2-40B4-BE49-F238E27FC236}">
                  <a16:creationId xmlns:a16="http://schemas.microsoft.com/office/drawing/2014/main" id="{28B19CEA-DDD9-4112-9B23-0424236E0D21}"/>
                </a:ext>
              </a:extLst>
            </p:cNvPr>
            <p:cNvSpPr/>
            <p:nvPr/>
          </p:nvSpPr>
          <p:spPr>
            <a:xfrm rot="16200000">
              <a:off x="7984508" y="3727484"/>
              <a:ext cx="720000" cy="1116000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>
              <a:extLst>
                <a:ext uri="{FF2B5EF4-FFF2-40B4-BE49-F238E27FC236}">
                  <a16:creationId xmlns:a16="http://schemas.microsoft.com/office/drawing/2014/main" id="{7E78E825-2514-45B6-9C69-02FD0178B2DC}"/>
                </a:ext>
              </a:extLst>
            </p:cNvPr>
            <p:cNvSpPr/>
            <p:nvPr/>
          </p:nvSpPr>
          <p:spPr>
            <a:xfrm rot="5400000">
              <a:off x="7997571" y="5599772"/>
              <a:ext cx="720000" cy="1116000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左中括号 41">
              <a:extLst>
                <a:ext uri="{FF2B5EF4-FFF2-40B4-BE49-F238E27FC236}">
                  <a16:creationId xmlns:a16="http://schemas.microsoft.com/office/drawing/2014/main" id="{635FB68C-43C2-4140-A947-6BBCC80C572B}"/>
                </a:ext>
              </a:extLst>
            </p:cNvPr>
            <p:cNvSpPr/>
            <p:nvPr/>
          </p:nvSpPr>
          <p:spPr>
            <a:xfrm>
              <a:off x="9730723" y="5276236"/>
              <a:ext cx="680891" cy="972002"/>
            </a:xfrm>
            <a:prstGeom prst="leftBracket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左中括号 42">
              <a:extLst>
                <a:ext uri="{FF2B5EF4-FFF2-40B4-BE49-F238E27FC236}">
                  <a16:creationId xmlns:a16="http://schemas.microsoft.com/office/drawing/2014/main" id="{11712A41-8DB1-41E2-821C-8979617F103A}"/>
                </a:ext>
              </a:extLst>
            </p:cNvPr>
            <p:cNvSpPr/>
            <p:nvPr/>
          </p:nvSpPr>
          <p:spPr>
            <a:xfrm rot="10800000">
              <a:off x="7531375" y="5276236"/>
              <a:ext cx="680892" cy="972001"/>
            </a:xfrm>
            <a:prstGeom prst="leftBracket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5D00E6E-8FED-48A6-9DBE-B477B08E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9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F872A996-8570-48A1-9574-8D4F12FBE8A4}"/>
              </a:ext>
            </a:extLst>
          </p:cNvPr>
          <p:cNvGrpSpPr/>
          <p:nvPr/>
        </p:nvGrpSpPr>
        <p:grpSpPr>
          <a:xfrm>
            <a:off x="2861908" y="3702761"/>
            <a:ext cx="3514399" cy="1454158"/>
            <a:chOff x="2861908" y="3702761"/>
            <a:chExt cx="3514399" cy="1454158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BCF77748-6E4E-4949-B477-3AAF4ED8B654}"/>
                </a:ext>
              </a:extLst>
            </p:cNvPr>
            <p:cNvSpPr/>
            <p:nvPr/>
          </p:nvSpPr>
          <p:spPr>
            <a:xfrm>
              <a:off x="3102429" y="3935186"/>
              <a:ext cx="775607" cy="37316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5F1907D3-BE16-44A7-9DCD-45437EAB846A}"/>
                </a:ext>
              </a:extLst>
            </p:cNvPr>
            <p:cNvCxnSpPr/>
            <p:nvPr/>
          </p:nvCxnSpPr>
          <p:spPr>
            <a:xfrm>
              <a:off x="5894614" y="3702761"/>
              <a:ext cx="381919" cy="232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73D0753-9DCD-4B36-8513-C3CBD3DE3EAF}"/>
                </a:ext>
              </a:extLst>
            </p:cNvPr>
            <p:cNvCxnSpPr>
              <a:cxnSpLocks/>
            </p:cNvCxnSpPr>
            <p:nvPr/>
          </p:nvCxnSpPr>
          <p:spPr>
            <a:xfrm>
              <a:off x="2861908" y="3720761"/>
              <a:ext cx="3311698" cy="232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9E19DC4-E2E1-4917-8064-2BA09951B8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2188" y="4318907"/>
              <a:ext cx="1194119" cy="221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60CBD0D3-8457-417C-BF90-C45DA20EC8BB}"/>
                </a:ext>
              </a:extLst>
            </p:cNvPr>
            <p:cNvCxnSpPr>
              <a:cxnSpLocks/>
            </p:cNvCxnSpPr>
            <p:nvPr/>
          </p:nvCxnSpPr>
          <p:spPr>
            <a:xfrm>
              <a:off x="3346552" y="4308348"/>
              <a:ext cx="1694025" cy="232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6090838D-3665-4F6E-93E5-70D90ACE6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49322" y="4882749"/>
              <a:ext cx="89950" cy="274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6832E62-7E93-4ABC-8BFF-72F4F2437C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6638" y="4882749"/>
              <a:ext cx="727457" cy="274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215977C-FA18-466A-90CF-62D98FE24500}"/>
              </a:ext>
            </a:extLst>
          </p:cNvPr>
          <p:cNvGrpSpPr/>
          <p:nvPr/>
        </p:nvGrpSpPr>
        <p:grpSpPr>
          <a:xfrm>
            <a:off x="1589391" y="2353245"/>
            <a:ext cx="9870167" cy="3570610"/>
            <a:chOff x="1589391" y="2353245"/>
            <a:chExt cx="9870167" cy="357061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FA559509-7AB6-468A-9F62-480E680D29AD}"/>
                </a:ext>
              </a:extLst>
            </p:cNvPr>
            <p:cNvSpPr/>
            <p:nvPr/>
          </p:nvSpPr>
          <p:spPr>
            <a:xfrm>
              <a:off x="2288663" y="3343215"/>
              <a:ext cx="996991" cy="383458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D66EB28-F86F-4998-88E6-CA004E16465C}"/>
                </a:ext>
              </a:extLst>
            </p:cNvPr>
            <p:cNvSpPr/>
            <p:nvPr/>
          </p:nvSpPr>
          <p:spPr>
            <a:xfrm>
              <a:off x="5279542" y="3319303"/>
              <a:ext cx="996991" cy="383458"/>
            </a:xfrm>
            <a:prstGeom prst="round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10">
              <a:extLst>
                <a:ext uri="{FF2B5EF4-FFF2-40B4-BE49-F238E27FC236}">
                  <a16:creationId xmlns:a16="http://schemas.microsoft.com/office/drawing/2014/main" id="{534697A7-5CF8-441F-9022-B1BB0E28DC38}"/>
                </a:ext>
              </a:extLst>
            </p:cNvPr>
            <p:cNvSpPr/>
            <p:nvPr/>
          </p:nvSpPr>
          <p:spPr>
            <a:xfrm>
              <a:off x="9261987" y="3389204"/>
              <a:ext cx="1368651" cy="2486553"/>
            </a:xfrm>
            <a:prstGeom prst="roundRect">
              <a:avLst>
                <a:gd name="adj" fmla="val 10553"/>
              </a:avLst>
            </a:prstGeom>
            <a:solidFill>
              <a:srgbClr val="C0C0C0">
                <a:alpha val="40000"/>
              </a:srgb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10">
              <a:extLst>
                <a:ext uri="{FF2B5EF4-FFF2-40B4-BE49-F238E27FC236}">
                  <a16:creationId xmlns:a16="http://schemas.microsoft.com/office/drawing/2014/main" id="{731A2440-5EAF-4111-AC81-223BBA318BED}"/>
                </a:ext>
              </a:extLst>
            </p:cNvPr>
            <p:cNvSpPr/>
            <p:nvPr/>
          </p:nvSpPr>
          <p:spPr>
            <a:xfrm>
              <a:off x="8529484" y="4654075"/>
              <a:ext cx="2826773" cy="53735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10">
              <a:extLst>
                <a:ext uri="{FF2B5EF4-FFF2-40B4-BE49-F238E27FC236}">
                  <a16:creationId xmlns:a16="http://schemas.microsoft.com/office/drawing/2014/main" id="{9F371513-6AEA-41DA-B05F-53BD4B00A5DD}"/>
                </a:ext>
              </a:extLst>
            </p:cNvPr>
            <p:cNvSpPr/>
            <p:nvPr/>
          </p:nvSpPr>
          <p:spPr>
            <a:xfrm>
              <a:off x="10140991" y="3433596"/>
              <a:ext cx="1215266" cy="107941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EFC612A-E5D7-47A4-AEF9-A5CC8899743A}"/>
                </a:ext>
              </a:extLst>
            </p:cNvPr>
            <p:cNvSpPr txBox="1"/>
            <p:nvPr/>
          </p:nvSpPr>
          <p:spPr>
            <a:xfrm>
              <a:off x="9583882" y="36523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accent2"/>
                  </a:solidFill>
                </a:rPr>
                <a:t>④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11EBF0-C025-4E2D-84BA-9224460BCAE5}"/>
                </a:ext>
              </a:extLst>
            </p:cNvPr>
            <p:cNvSpPr/>
            <p:nvPr/>
          </p:nvSpPr>
          <p:spPr>
            <a:xfrm>
              <a:off x="8430182" y="488131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2181CE4-CF45-42D0-9373-45C4A0274199}"/>
                </a:ext>
              </a:extLst>
            </p:cNvPr>
            <p:cNvSpPr/>
            <p:nvPr/>
          </p:nvSpPr>
          <p:spPr>
            <a:xfrm>
              <a:off x="10291491" y="365230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6">
                      <a:lumMod val="75000"/>
                    </a:schemeClr>
                  </a:solidFill>
                </a:rPr>
                <a:t>②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C62B60F-1849-4F17-A003-63A4D4F209A6}"/>
                </a:ext>
              </a:extLst>
            </p:cNvPr>
            <p:cNvSpPr/>
            <p:nvPr/>
          </p:nvSpPr>
          <p:spPr>
            <a:xfrm>
              <a:off x="11023007" y="365230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6">
                      <a:lumMod val="75000"/>
                    </a:schemeClr>
                  </a:solidFill>
                </a:rPr>
                <a:t>②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04911FD-B34F-40F9-A1A6-EC88FCCC2164}"/>
                </a:ext>
              </a:extLst>
            </p:cNvPr>
            <p:cNvSpPr/>
            <p:nvPr/>
          </p:nvSpPr>
          <p:spPr>
            <a:xfrm>
              <a:off x="10295608" y="419588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6">
                      <a:lumMod val="75000"/>
                    </a:schemeClr>
                  </a:solidFill>
                </a:rPr>
                <a:t>②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35D5FAC-0F52-4277-B64C-B2240420C3E8}"/>
                </a:ext>
              </a:extLst>
            </p:cNvPr>
            <p:cNvSpPr/>
            <p:nvPr/>
          </p:nvSpPr>
          <p:spPr>
            <a:xfrm>
              <a:off x="11044060" y="419972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6">
                      <a:lumMod val="75000"/>
                    </a:schemeClr>
                  </a:solidFill>
                </a:rPr>
                <a:t>②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FBF13F0-CF1A-4142-8B9B-BE0010252D02}"/>
                </a:ext>
              </a:extLst>
            </p:cNvPr>
            <p:cNvSpPr/>
            <p:nvPr/>
          </p:nvSpPr>
          <p:spPr>
            <a:xfrm>
              <a:off x="2433729" y="235324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6">
                      <a:lumMod val="75000"/>
                    </a:schemeClr>
                  </a:solidFill>
                </a:rPr>
                <a:t>②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7227CD4-EFFC-4065-A838-8BE09D4E16D0}"/>
                </a:ext>
              </a:extLst>
            </p:cNvPr>
            <p:cNvSpPr/>
            <p:nvPr/>
          </p:nvSpPr>
          <p:spPr>
            <a:xfrm>
              <a:off x="1589391" y="235324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91CE77F-2A35-4EE2-9632-D3692F12695E}"/>
                </a:ext>
              </a:extLst>
            </p:cNvPr>
            <p:cNvSpPr/>
            <p:nvPr/>
          </p:nvSpPr>
          <p:spPr>
            <a:xfrm>
              <a:off x="9181073" y="488131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0562C23-D98F-4A75-9E72-CCE340E78F88}"/>
                </a:ext>
              </a:extLst>
            </p:cNvPr>
            <p:cNvSpPr/>
            <p:nvPr/>
          </p:nvSpPr>
          <p:spPr>
            <a:xfrm>
              <a:off x="9894836" y="488131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CA1A202-12D6-4078-BC12-BB1B5220AE6A}"/>
                </a:ext>
              </a:extLst>
            </p:cNvPr>
            <p:cNvSpPr/>
            <p:nvPr/>
          </p:nvSpPr>
          <p:spPr>
            <a:xfrm>
              <a:off x="10612085" y="488131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8045B9E-9482-496E-850B-6382565A16A4}"/>
                </a:ext>
              </a:extLst>
            </p:cNvPr>
            <p:cNvSpPr/>
            <p:nvPr/>
          </p:nvSpPr>
          <p:spPr>
            <a:xfrm>
              <a:off x="9894836" y="5554523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1"/>
                  </a:solidFill>
                </a:rPr>
                <a:t>③</a:t>
              </a:r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0F3628C-1484-4EE2-9A0F-2E09783184BC}"/>
                </a:ext>
              </a:extLst>
            </p:cNvPr>
            <p:cNvSpPr/>
            <p:nvPr/>
          </p:nvSpPr>
          <p:spPr>
            <a:xfrm>
              <a:off x="9181073" y="365230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1"/>
                  </a:solidFill>
                </a:rPr>
                <a:t>③</a:t>
              </a: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B2E869F-2366-4BC4-AA74-5DFE3924CFE8}"/>
                </a:ext>
              </a:extLst>
            </p:cNvPr>
            <p:cNvSpPr/>
            <p:nvPr/>
          </p:nvSpPr>
          <p:spPr>
            <a:xfrm>
              <a:off x="3278067" y="235324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1"/>
                  </a:solidFill>
                </a:rPr>
                <a:t>③</a:t>
              </a: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DEDD466-CD05-4A83-952B-4ED260A33A3D}"/>
                </a:ext>
              </a:extLst>
            </p:cNvPr>
            <p:cNvSpPr/>
            <p:nvPr/>
          </p:nvSpPr>
          <p:spPr>
            <a:xfrm>
              <a:off x="9894836" y="3652308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1"/>
                  </a:solidFill>
                </a:rPr>
                <a:t>③</a:t>
              </a:r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0CF3E03-D9DB-4519-8652-1CAB8531CEC5}"/>
                </a:ext>
              </a:extLst>
            </p:cNvPr>
            <p:cNvSpPr/>
            <p:nvPr/>
          </p:nvSpPr>
          <p:spPr>
            <a:xfrm>
              <a:off x="9181073" y="5554523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chemeClr val="accent1"/>
                  </a:solidFill>
                </a:rPr>
                <a:t>③</a:t>
              </a:r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B51690A-F82F-47AD-97B0-EFF86B5A292F}"/>
                </a:ext>
              </a:extLst>
            </p:cNvPr>
            <p:cNvSpPr txBox="1"/>
            <p:nvPr/>
          </p:nvSpPr>
          <p:spPr>
            <a:xfrm>
              <a:off x="4108889" y="235324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accent2"/>
                  </a:solidFill>
                </a:rPr>
                <a:t>④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1DFCB48-58F8-415C-BC7D-80121B3C134B}"/>
                </a:ext>
              </a:extLst>
            </p:cNvPr>
            <p:cNvSpPr txBox="1"/>
            <p:nvPr/>
          </p:nvSpPr>
          <p:spPr>
            <a:xfrm>
              <a:off x="9583882" y="428671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accent2"/>
                  </a:solidFill>
                </a:rPr>
                <a:t>④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CFADA2D-E998-4968-B412-2916A5FBE3EB}"/>
                </a:ext>
              </a:extLst>
            </p:cNvPr>
            <p:cNvSpPr txBox="1"/>
            <p:nvPr/>
          </p:nvSpPr>
          <p:spPr>
            <a:xfrm>
              <a:off x="9583882" y="488131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accent2"/>
                  </a:solidFill>
                </a:rPr>
                <a:t>④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2862A44-A031-4D4C-870F-F230A6B57684}"/>
                </a:ext>
              </a:extLst>
            </p:cNvPr>
            <p:cNvSpPr txBox="1"/>
            <p:nvPr/>
          </p:nvSpPr>
          <p:spPr>
            <a:xfrm>
              <a:off x="9583882" y="55545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accent2"/>
                  </a:solidFill>
                </a:rPr>
                <a:t>④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855FFF1-E358-4D78-88FB-25B1E707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59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pPr algn="l"/>
            <a:r>
              <a:rPr lang="zh-CN" altLang="en-US" sz="4000" dirty="0"/>
              <a:t>           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证明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】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684704-F340-438F-8589-3466CD880548}"/>
                  </a:ext>
                </a:extLst>
              </p:cNvPr>
              <p:cNvSpPr txBox="1"/>
              <p:nvPr/>
            </p:nvSpPr>
            <p:spPr>
              <a:xfrm>
                <a:off x="4281849" y="189950"/>
                <a:ext cx="6322500" cy="4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3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3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000" b="1" i="1" smtClean="0"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en-US" altLang="zh-CN" sz="3000" b="1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altLang="zh-CN" sz="30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3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zh-CN" altLang="en-US" sz="3000" b="1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684704-F340-438F-8589-3466CD880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849" y="189950"/>
                <a:ext cx="6322500" cy="4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C8B1D1-F679-4DBC-AEDD-0522766736D4}"/>
              </a:ext>
            </a:extLst>
          </p:cNvPr>
          <p:cNvGrpSpPr/>
          <p:nvPr/>
        </p:nvGrpSpPr>
        <p:grpSpPr>
          <a:xfrm>
            <a:off x="517522" y="1688636"/>
            <a:ext cx="6784145" cy="4655505"/>
            <a:chOff x="517522" y="1688636"/>
            <a:chExt cx="6784145" cy="465550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34AA90E-01A0-4470-9E8A-8A184903B255}"/>
                    </a:ext>
                  </a:extLst>
                </p:cNvPr>
                <p:cNvSpPr txBox="1"/>
                <p:nvPr/>
              </p:nvSpPr>
              <p:spPr>
                <a:xfrm>
                  <a:off x="1176878" y="1688636"/>
                  <a:ext cx="6124789" cy="46555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600" dirty="0">
                      <a:solidFill>
                        <a:schemeClr val="tx1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zh-C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en-US" altLang="zh-CN" sz="2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a14:m>
                  <a:endParaRPr lang="en-US" altLang="zh-CN" sz="26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𝑨𝑩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sz="26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2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acc>
                        <m:r>
                          <a:rPr lang="en-US" altLang="zh-CN" sz="2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altLang="zh-CN" sz="26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𝑨𝑩𝑪𝑫</m:t>
                        </m:r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6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6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acc>
                          <m:accPr>
                            <m:chr m:val="̅"/>
                            <m:ctrlPr>
                              <a:rPr lang="en-US" altLang="zh-CN" sz="2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2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2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6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altLang="zh-CN" sz="2600" dirty="0">
                    <a:solidFill>
                      <a:schemeClr val="accent2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6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sz="2600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2600" b="1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6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6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b="1" i="1" smtClean="0">
                            <a:solidFill>
                              <a:srgbClr val="33CCFF"/>
                            </a:solidFill>
                            <a:latin typeface="Cambria Math" panose="02040503050406030204" pitchFamily="18" charset="0"/>
                          </a:rPr>
                          <m:t>𝑨𝑪𝑫</m:t>
                        </m:r>
                      </m:oMath>
                    </m:oMathPara>
                  </a14:m>
                  <a:endParaRPr lang="en-US" altLang="zh-CN" sz="2600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𝑪𝑫</m:t>
                        </m:r>
                      </m:oMath>
                    </m:oMathPara>
                  </a14:m>
                  <a:endParaRPr lang="en-US" altLang="zh-CN" sz="2600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altLang="zh-CN" sz="2600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34AA90E-01A0-4470-9E8A-8A184903B2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878" y="1688636"/>
                  <a:ext cx="6124789" cy="46555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81866C4-825C-4EF6-AE51-C41D9AEA280B}"/>
                </a:ext>
              </a:extLst>
            </p:cNvPr>
            <p:cNvSpPr txBox="1"/>
            <p:nvPr/>
          </p:nvSpPr>
          <p:spPr>
            <a:xfrm>
              <a:off x="517522" y="177570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/>
                <a:t>证：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CB872D3-5E97-40A2-8CCC-59375341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919664"/>
                  </p:ext>
                </p:extLst>
              </p:nvPr>
            </p:nvGraphicFramePr>
            <p:xfrm>
              <a:off x="7303401" y="2560320"/>
              <a:ext cx="4135448" cy="335862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439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787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478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478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522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32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4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5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3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5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6FF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ACB872D3-5E97-40A2-8CCC-593753418E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919664"/>
                  </p:ext>
                </p:extLst>
              </p:nvPr>
            </p:nvGraphicFramePr>
            <p:xfrm>
              <a:off x="7303401" y="2560320"/>
              <a:ext cx="4135448" cy="335862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439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787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7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478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4787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5220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532" t="-813" r="-262234" b="-354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5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>
                            <a:alpha val="3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5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6FF">
                            <a:alpha val="5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AB506AA-40CD-42AC-B880-C3DAEE4EBD7C}"/>
                  </a:ext>
                </a:extLst>
              </p:cNvPr>
              <p:cNvSpPr txBox="1"/>
              <p:nvPr/>
            </p:nvSpPr>
            <p:spPr>
              <a:xfrm>
                <a:off x="6671913" y="1069076"/>
                <a:ext cx="5314275" cy="96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如果公式推导有困难，可以借助卡诺图帮助。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有多种方案，这是其中一种：寻找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𝑫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AB506AA-40CD-42AC-B880-C3DAEE4EB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913" y="1069076"/>
                <a:ext cx="5314275" cy="968791"/>
              </a:xfrm>
              <a:prstGeom prst="rect">
                <a:avLst/>
              </a:prstGeom>
              <a:blipFill>
                <a:blip r:embed="rId5"/>
                <a:stretch>
                  <a:fillRect l="-688" r="-688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22A624-99A3-4F33-8C0E-0F341015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84A8E95-9E2F-4730-A3FD-F35F94BAED8D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2825790" y="3333247"/>
            <a:ext cx="7315200" cy="1463040"/>
          </a:xfrm>
          <a:prstGeom prst="curvedConnector5">
            <a:avLst>
              <a:gd name="adj1" fmla="val 988"/>
              <a:gd name="adj2" fmla="val -23213"/>
              <a:gd name="adj3" fmla="val 72371"/>
            </a:avLst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0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69851B4-E1FB-42A0-A5FE-D45AC2AAAF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【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证明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】</a:t>
                </a:r>
                <a:r>
                  <a:rPr lang="en-US" altLang="zh-CN" sz="4000" b="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69851B4-E1FB-42A0-A5FE-D45AC2AAA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7F045E-5991-4C47-9AD6-EDB1DC77F2D3}"/>
                  </a:ext>
                </a:extLst>
              </p:cNvPr>
              <p:cNvSpPr txBox="1"/>
              <p:nvPr/>
            </p:nvSpPr>
            <p:spPr>
              <a:xfrm>
                <a:off x="820189" y="1252450"/>
                <a:ext cx="3359446" cy="579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𝑨𝑩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𝑨𝑩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7F045E-5991-4C47-9AD6-EDB1DC77F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9" y="1252450"/>
                <a:ext cx="3359446" cy="579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7535EA1-3182-4738-8FED-7F2DFBACF950}"/>
                  </a:ext>
                </a:extLst>
              </p:cNvPr>
              <p:cNvSpPr txBox="1"/>
              <p:nvPr/>
            </p:nvSpPr>
            <p:spPr>
              <a:xfrm>
                <a:off x="2394067" y="2751756"/>
                <a:ext cx="3956981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7535EA1-3182-4738-8FED-7F2DFBACF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67" y="2751756"/>
                <a:ext cx="395698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B31173-6414-4110-916E-E89EA56E6C34}"/>
                  </a:ext>
                </a:extLst>
              </p:cNvPr>
              <p:cNvSpPr txBox="1"/>
              <p:nvPr/>
            </p:nvSpPr>
            <p:spPr>
              <a:xfrm>
                <a:off x="2394067" y="3467975"/>
                <a:ext cx="4099327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B31173-6414-4110-916E-E89EA56E6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67" y="3467975"/>
                <a:ext cx="4099327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23F51-DB9D-4465-866B-18DFC91BD17C}"/>
                  </a:ext>
                </a:extLst>
              </p:cNvPr>
              <p:cNvSpPr txBox="1"/>
              <p:nvPr/>
            </p:nvSpPr>
            <p:spPr>
              <a:xfrm>
                <a:off x="2394067" y="4184194"/>
                <a:ext cx="4283737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A23F51-DB9D-4465-866B-18DFC91BD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67" y="4184194"/>
                <a:ext cx="4283737" cy="524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34E7F3-8057-4FBE-9043-7E196634AC0B}"/>
                  </a:ext>
                </a:extLst>
              </p:cNvPr>
              <p:cNvSpPr txBox="1"/>
              <p:nvPr/>
            </p:nvSpPr>
            <p:spPr>
              <a:xfrm>
                <a:off x="2394067" y="4900413"/>
                <a:ext cx="4339457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(1+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(1+</m:t>
                      </m:r>
                      <m:acc>
                        <m:accPr>
                          <m:chr m:val="̅"/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34E7F3-8057-4FBE-9043-7E196634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67" y="4900413"/>
                <a:ext cx="4339457" cy="524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F2E491-3475-48A8-AEC2-0D2EF65F2B99}"/>
                  </a:ext>
                </a:extLst>
              </p:cNvPr>
              <p:cNvSpPr txBox="1"/>
              <p:nvPr/>
            </p:nvSpPr>
            <p:spPr>
              <a:xfrm>
                <a:off x="2394067" y="5616634"/>
                <a:ext cx="2015295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F2E491-3475-48A8-AEC2-0D2EF65F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67" y="5616634"/>
                <a:ext cx="2015295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A5E862-61D6-4DEC-942F-49074FF72E51}"/>
                  </a:ext>
                </a:extLst>
              </p:cNvPr>
              <p:cNvSpPr txBox="1"/>
              <p:nvPr/>
            </p:nvSpPr>
            <p:spPr>
              <a:xfrm>
                <a:off x="2394067" y="2035537"/>
                <a:ext cx="3299365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A5E862-61D6-4DEC-942F-49074FF72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67" y="2035537"/>
                <a:ext cx="3299365" cy="524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7CFD4808-8C2F-455F-B05A-C7FC9603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019970"/>
                  </p:ext>
                </p:extLst>
              </p:nvPr>
            </p:nvGraphicFramePr>
            <p:xfrm>
              <a:off x="8222504" y="2084097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oMath>
                          </a14:m>
                          <a:r>
                            <a:rPr lang="zh-CN" altLang="en-US" sz="18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800" b="1" i="1" baseline="30000" smtClean="0">
                                  <a:latin typeface="Cambria Math" panose="02040503050406030204" pitchFamily="18" charset="0"/>
                                </a:rPr>
                                <m:t>𝑩𝑪</m:t>
                              </m:r>
                            </m:oMath>
                          </a14:m>
                          <a:endParaRPr lang="zh-CN" altLang="en-US" sz="18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7CFD4808-8C2F-455F-B05A-C7FC9603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019970"/>
                  </p:ext>
                </p:extLst>
              </p:nvPr>
            </p:nvGraphicFramePr>
            <p:xfrm>
              <a:off x="8222504" y="2084097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10"/>
                          <a:stretch>
                            <a:fillRect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箭头: 右 11">
            <a:extLst>
              <a:ext uri="{FF2B5EF4-FFF2-40B4-BE49-F238E27FC236}">
                <a16:creationId xmlns:a16="http://schemas.microsoft.com/office/drawing/2014/main" id="{463A89A2-E142-4E2B-90E0-28B9E7217CC6}"/>
              </a:ext>
            </a:extLst>
          </p:cNvPr>
          <p:cNvSpPr/>
          <p:nvPr/>
        </p:nvSpPr>
        <p:spPr>
          <a:xfrm>
            <a:off x="6493394" y="2892829"/>
            <a:ext cx="1331653" cy="210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2">
            <a:extLst>
              <a:ext uri="{FF2B5EF4-FFF2-40B4-BE49-F238E27FC236}">
                <a16:creationId xmlns:a16="http://schemas.microsoft.com/office/drawing/2014/main" id="{60EDAE87-05DB-484D-8EAE-DBA007961FCD}"/>
              </a:ext>
            </a:extLst>
          </p:cNvPr>
          <p:cNvSpPr/>
          <p:nvPr/>
        </p:nvSpPr>
        <p:spPr>
          <a:xfrm>
            <a:off x="9022466" y="3275874"/>
            <a:ext cx="1113519" cy="44268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中括号 14">
            <a:extLst>
              <a:ext uri="{FF2B5EF4-FFF2-40B4-BE49-F238E27FC236}">
                <a16:creationId xmlns:a16="http://schemas.microsoft.com/office/drawing/2014/main" id="{227D37F2-FE3B-4A6E-BC9A-CF745174131E}"/>
              </a:ext>
            </a:extLst>
          </p:cNvPr>
          <p:cNvSpPr/>
          <p:nvPr/>
        </p:nvSpPr>
        <p:spPr>
          <a:xfrm rot="10800000">
            <a:off x="8728364" y="2764253"/>
            <a:ext cx="526213" cy="442686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中括号 15">
            <a:extLst>
              <a:ext uri="{FF2B5EF4-FFF2-40B4-BE49-F238E27FC236}">
                <a16:creationId xmlns:a16="http://schemas.microsoft.com/office/drawing/2014/main" id="{10FD805C-0DDA-45BA-BAC8-B9F095AD4088}"/>
              </a:ext>
            </a:extLst>
          </p:cNvPr>
          <p:cNvSpPr/>
          <p:nvPr/>
        </p:nvSpPr>
        <p:spPr>
          <a:xfrm>
            <a:off x="10969291" y="2764253"/>
            <a:ext cx="526213" cy="442686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B64E81B-CD13-413B-8318-4F8A69306E81}"/>
              </a:ext>
            </a:extLst>
          </p:cNvPr>
          <p:cNvGrpSpPr/>
          <p:nvPr/>
        </p:nvGrpSpPr>
        <p:grpSpPr>
          <a:xfrm>
            <a:off x="9022466" y="2755064"/>
            <a:ext cx="809619" cy="2315760"/>
            <a:chOff x="9022466" y="2755064"/>
            <a:chExt cx="809619" cy="2315760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2C9CC261-DEC8-4329-B33F-4C8DB8FE8F78}"/>
                </a:ext>
              </a:extLst>
            </p:cNvPr>
            <p:cNvSpPr/>
            <p:nvPr/>
          </p:nvSpPr>
          <p:spPr>
            <a:xfrm>
              <a:off x="9249295" y="2755064"/>
              <a:ext cx="254924" cy="963496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F68D52B-1A4E-4123-A656-D7AD8A833676}"/>
                    </a:ext>
                  </a:extLst>
                </p:cNvPr>
                <p:cNvSpPr txBox="1"/>
                <p:nvPr/>
              </p:nvSpPr>
              <p:spPr>
                <a:xfrm>
                  <a:off x="9022466" y="4490949"/>
                  <a:ext cx="809619" cy="579875"/>
                </a:xfrm>
                <a:prstGeom prst="wedgeRoundRectCallout">
                  <a:avLst>
                    <a:gd name="adj1" fmla="val -8512"/>
                    <a:gd name="adj2" fmla="val -160176"/>
                    <a:gd name="adj3" fmla="val 16667"/>
                  </a:avLst>
                </a:prstGeom>
                <a:solidFill>
                  <a:srgbClr val="FFC000">
                    <a:alpha val="40000"/>
                  </a:srgb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F68D52B-1A4E-4123-A656-D7AD8A833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2466" y="4490949"/>
                  <a:ext cx="809619" cy="579875"/>
                </a:xfrm>
                <a:prstGeom prst="wedgeRoundRectCallout">
                  <a:avLst>
                    <a:gd name="adj1" fmla="val -8512"/>
                    <a:gd name="adj2" fmla="val -160176"/>
                    <a:gd name="adj3" fmla="val 16667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76996B-AEE8-4C9A-A70B-943CB5BD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81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19" y="1164724"/>
            <a:ext cx="5928258" cy="540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sz="4000"/>
              <a:t>5</a:t>
            </a:r>
            <a:r>
              <a:rPr lang="zh-CN" altLang="en-US" sz="4000"/>
              <a:t>输入变量卡诺图</a:t>
            </a:r>
            <a:endParaRPr lang="en-US" altLang="zh-CN" sz="4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D83728-AB6C-4741-8E49-D3668A72D261}"/>
              </a:ext>
            </a:extLst>
          </p:cNvPr>
          <p:cNvSpPr txBox="1"/>
          <p:nvPr/>
        </p:nvSpPr>
        <p:spPr>
          <a:xfrm>
            <a:off x="86757" y="2166927"/>
            <a:ext cx="1019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A=0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2A8E07-D19F-4D8B-B023-C87CBD64E601}"/>
              </a:ext>
            </a:extLst>
          </p:cNvPr>
          <p:cNvSpPr txBox="1"/>
          <p:nvPr/>
        </p:nvSpPr>
        <p:spPr>
          <a:xfrm>
            <a:off x="209813" y="5156285"/>
            <a:ext cx="896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A=1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5AF906-9D37-4B70-A282-5DC00AF0D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24" y="4103142"/>
            <a:ext cx="3404204" cy="2567953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4E8BFB7-A695-40D1-998D-3AE541C1F592}"/>
              </a:ext>
            </a:extLst>
          </p:cNvPr>
          <p:cNvCxnSpPr/>
          <p:nvPr/>
        </p:nvCxnSpPr>
        <p:spPr>
          <a:xfrm>
            <a:off x="1558506" y="3582838"/>
            <a:ext cx="63260" cy="298762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D62CD98-A742-4DE3-8BA9-7854B68C2F49}"/>
              </a:ext>
            </a:extLst>
          </p:cNvPr>
          <p:cNvCxnSpPr/>
          <p:nvPr/>
        </p:nvCxnSpPr>
        <p:spPr>
          <a:xfrm>
            <a:off x="3726611" y="3582837"/>
            <a:ext cx="63260" cy="298762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AD1347E-5D92-4CEB-B134-398AA1D85CB3}"/>
              </a:ext>
            </a:extLst>
          </p:cNvPr>
          <p:cNvCxnSpPr/>
          <p:nvPr/>
        </p:nvCxnSpPr>
        <p:spPr>
          <a:xfrm>
            <a:off x="2179575" y="1693653"/>
            <a:ext cx="63260" cy="298762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D5EEC4D-8505-4422-BC20-DD9090F7A964}"/>
              </a:ext>
            </a:extLst>
          </p:cNvPr>
          <p:cNvCxnSpPr/>
          <p:nvPr/>
        </p:nvCxnSpPr>
        <p:spPr>
          <a:xfrm>
            <a:off x="4321801" y="1682150"/>
            <a:ext cx="63260" cy="298762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68C9973-2E80-480E-B1A3-8236D0A05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73" y="1112550"/>
            <a:ext cx="3394336" cy="257042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095931-00D5-427A-B42F-E3EF78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08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卡 诺 图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3F931B-C85D-4D69-96B5-9C979DA9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5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531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sz="4000"/>
              <a:t>6</a:t>
            </a:r>
            <a:r>
              <a:rPr lang="zh-CN" altLang="en-US" sz="4000"/>
              <a:t>输入变量卡诺图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855640" y="1706784"/>
              <a:ext cx="6444000" cy="50345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720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𝑪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   </m:t>
                                </m:r>
                                <m:r>
                                  <a:rPr lang="en-US" altLang="zh-CN" sz="2800" b="1" i="1" baseline="3000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𝑫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𝑬𝑭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42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45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58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61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855640" y="1706784"/>
              <a:ext cx="6444000" cy="50345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72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483" r="-412077" b="-615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42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45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58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61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838200" y="871461"/>
                <a:ext cx="10515600" cy="536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3500" tIns="25400" rIns="63500" bIns="25400">
                <a:spAutoFit/>
              </a:bodyPr>
              <a:lstStyle/>
              <a:p>
                <a:pPr algn="ctr" eaLnBrk="0" hangingPunct="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𝐹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𝐴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,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𝐵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,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𝐶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,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𝐷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,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𝐸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,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𝐹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) = </m:t>
                    </m:r>
                  </m:oMath>
                </a14:m>
                <a:r>
                  <a:rPr lang="en-US" altLang="ko-KR" sz="2400" dirty="0" err="1">
                    <a:latin typeface="Symbol" pitchFamily="18" charset="2"/>
                    <a:ea typeface="Dotum" pitchFamily="34" charset="-127"/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Dotum" pitchFamily="34" charset="-127"/>
                      </a:rPr>
                      <m:t>𝑚</m:t>
                    </m:r>
                  </m:oMath>
                </a14:m>
                <a:r>
                  <a:rPr lang="en-US" altLang="ko-KR" sz="2400" i="1" dirty="0">
                    <a:latin typeface="Arial" charset="0"/>
                    <a:ea typeface="Dotum" pitchFamily="34" charset="-127"/>
                  </a:rPr>
                  <a:t> (2,8,10,18,24,26,34,37,42,45,50,53,58,61)</a:t>
                </a: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871461"/>
                <a:ext cx="10515600" cy="536109"/>
              </a:xfrm>
              <a:prstGeom prst="rect">
                <a:avLst/>
              </a:prstGeom>
              <a:blipFill>
                <a:blip r:embed="rId3"/>
                <a:stretch>
                  <a:fillRect b="-306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2B2ED7-09B2-48BC-AEF4-FD9EDE47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85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9CDE3C-82C8-4238-85BC-B2B4E5885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45"/>
          <a:stretch/>
        </p:blipFill>
        <p:spPr>
          <a:xfrm>
            <a:off x="6265822" y="611999"/>
            <a:ext cx="2607284" cy="6222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5"/>
              <p:cNvSpPr>
                <a:spLocks noChangeArrowheads="1"/>
              </p:cNvSpPr>
              <p:nvPr/>
            </p:nvSpPr>
            <p:spPr bwMode="auto">
              <a:xfrm>
                <a:off x="8969433" y="3358885"/>
                <a:ext cx="3142211" cy="313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3500" tIns="25400" rIns="63500" bIns="25400">
                <a:spAutoFit/>
              </a:bodyPr>
              <a:lstStyle/>
              <a:p>
                <a:pPr eaLnBrk="0" hangingPunct="0">
                  <a:lnSpc>
                    <a:spcPct val="8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Dotum" pitchFamily="34" charset="-127"/>
                        </a:rPr>
                        <m:t>𝐹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  <a:ea typeface="Dotum" pitchFamily="34" charset="-127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ko-KR" altLang="en-US" sz="2000" i="1" smtClean="0">
                              <a:latin typeface="Cambria Math" panose="02040503050406030204" pitchFamily="18" charset="0"/>
                              <a:ea typeface="Dotum" pitchFamily="34" charset="-127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Dotum" pitchFamily="34" charset="-127"/>
                            </a:rPr>
                            <m:t>𝐷</m:t>
                          </m:r>
                        </m:e>
                      </m:acc>
                      <m:r>
                        <a:rPr lang="en-US" altLang="ko-KR" sz="2000" i="1">
                          <a:latin typeface="Cambria Math" panose="02040503050406030204" pitchFamily="18" charset="0"/>
                          <a:ea typeface="Dotum" pitchFamily="34" charset="-127"/>
                        </a:rPr>
                        <m:t>𝐸</m:t>
                      </m:r>
                      <m:acc>
                        <m:accPr>
                          <m:chr m:val="̅"/>
                          <m:ctrlPr>
                            <a:rPr lang="ko-KR" altLang="en-US" sz="2000" i="1">
                              <a:latin typeface="Cambria Math" panose="02040503050406030204" pitchFamily="18" charset="0"/>
                              <a:ea typeface="Dotum" pitchFamily="34" charset="-127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Dotum" pitchFamily="34" charset="-127"/>
                            </a:rPr>
                            <m:t>𝐹</m:t>
                          </m:r>
                        </m:e>
                      </m:acc>
                      <m:r>
                        <a:rPr lang="en-US" altLang="ko-KR" sz="2000" i="1">
                          <a:latin typeface="Cambria Math" panose="02040503050406030204" pitchFamily="18" charset="0"/>
                          <a:ea typeface="Dotum" pitchFamily="34" charset="-127"/>
                        </a:rPr>
                        <m:t>+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ea typeface="Dotum" pitchFamily="34" charset="-127"/>
                        </a:rPr>
                        <m:t>𝐴𝐷</m:t>
                      </m:r>
                      <m:acc>
                        <m:accPr>
                          <m:chr m:val="̅"/>
                          <m:ctrlPr>
                            <a:rPr lang="ko-KR" altLang="en-US" sz="2000" i="1">
                              <a:latin typeface="Cambria Math" panose="02040503050406030204" pitchFamily="18" charset="0"/>
                              <a:ea typeface="Dotum" pitchFamily="34" charset="-127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Dotum" pitchFamily="34" charset="-127"/>
                            </a:rPr>
                            <m:t>𝐸</m:t>
                          </m:r>
                        </m:e>
                      </m:acc>
                      <m:r>
                        <a:rPr lang="en-US" altLang="ko-KR" sz="2000" i="1">
                          <a:latin typeface="Cambria Math" panose="02040503050406030204" pitchFamily="18" charset="0"/>
                          <a:ea typeface="Dotum" pitchFamily="34" charset="-127"/>
                        </a:rPr>
                        <m:t>𝐹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ea typeface="Dotum" pitchFamily="34" charset="-127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ko-KR" altLang="en-US" sz="2000" i="1">
                              <a:latin typeface="Cambria Math" panose="02040503050406030204" pitchFamily="18" charset="0"/>
                              <a:ea typeface="Dotum" pitchFamily="34" charset="-127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Dotum" pitchFamily="34" charset="-127"/>
                            </a:rPr>
                            <m:t>𝐴</m:t>
                          </m:r>
                        </m:e>
                      </m:acc>
                      <m:r>
                        <a:rPr lang="en-US" altLang="ko-KR" sz="2000" i="1">
                          <a:latin typeface="Cambria Math" panose="02040503050406030204" pitchFamily="18" charset="0"/>
                          <a:ea typeface="Dotum" pitchFamily="34" charset="-127"/>
                        </a:rPr>
                        <m:t>𝐶</m:t>
                      </m:r>
                      <m:acc>
                        <m:accPr>
                          <m:chr m:val="̅"/>
                          <m:ctrlPr>
                            <a:rPr lang="ko-KR" altLang="en-US" sz="2000" i="1">
                              <a:latin typeface="Cambria Math" panose="02040503050406030204" pitchFamily="18" charset="0"/>
                              <a:ea typeface="Dotum" pitchFamily="34" charset="-127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Dotum" pitchFamily="34" charset="-127"/>
                            </a:rPr>
                            <m:t>𝐷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ko-KR" altLang="en-US" sz="2000" i="1">
                              <a:latin typeface="Cambria Math" panose="02040503050406030204" pitchFamily="18" charset="0"/>
                              <a:ea typeface="Dotum" pitchFamily="34" charset="-127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Dotum" pitchFamily="34" charset="-127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altLang="ko-KR" sz="2000" i="1" dirty="0">
                  <a:latin typeface="Arial" charset="0"/>
                  <a:ea typeface="Dotum" pitchFamily="34" charset="-127"/>
                </a:endParaRPr>
              </a:p>
            </p:txBody>
          </p:sp>
        </mc:Choice>
        <mc:Fallback xmlns="">
          <p:sp>
            <p:nvSpPr>
              <p:cNvPr id="389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9433" y="3358885"/>
                <a:ext cx="3142211" cy="313484"/>
              </a:xfrm>
              <a:prstGeom prst="rect">
                <a:avLst/>
              </a:prstGeom>
              <a:blipFill>
                <a:blip r:embed="rId4"/>
                <a:stretch>
                  <a:fillRect l="-194" t="-3922" r="-8140" b="-19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916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5" y="619480"/>
            <a:ext cx="2585784" cy="623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>
            <a:cxnSpLocks/>
          </p:cNvCxnSpPr>
          <p:nvPr/>
        </p:nvCxnSpPr>
        <p:spPr>
          <a:xfrm flipH="1">
            <a:off x="8063345" y="3605324"/>
            <a:ext cx="1759743" cy="19139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cxnSpLocks/>
            <a:stCxn id="38915" idx="2"/>
          </p:cNvCxnSpPr>
          <p:nvPr/>
        </p:nvCxnSpPr>
        <p:spPr>
          <a:xfrm flipH="1">
            <a:off x="7606147" y="3672369"/>
            <a:ext cx="2934392" cy="1789093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cxnSpLocks/>
          </p:cNvCxnSpPr>
          <p:nvPr/>
        </p:nvCxnSpPr>
        <p:spPr>
          <a:xfrm flipH="1" flipV="1">
            <a:off x="8762121" y="1103309"/>
            <a:ext cx="2920514" cy="21885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cxnSpLocks/>
          </p:cNvCxnSpPr>
          <p:nvPr/>
        </p:nvCxnSpPr>
        <p:spPr>
          <a:xfrm flipH="1">
            <a:off x="8217386" y="1787236"/>
            <a:ext cx="1408752" cy="5902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9687892D-2F9D-42BE-967E-5F354F3FF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12000"/>
          </a:xfrm>
          <a:solidFill>
            <a:srgbClr val="DEEBF7"/>
          </a:solidFill>
        </p:spPr>
        <p:txBody>
          <a:bodyPr>
            <a:noAutofit/>
          </a:bodyPr>
          <a:lstStyle/>
          <a:p>
            <a:r>
              <a:rPr lang="en-US" altLang="zh-CN" sz="3200" dirty="0"/>
              <a:t>6</a:t>
            </a:r>
            <a:r>
              <a:rPr lang="zh-CN" altLang="en-US" sz="3200" dirty="0"/>
              <a:t>输入变量卡诺图</a:t>
            </a:r>
            <a:endParaRPr lang="en-US" altLang="zh-CN" sz="3600" dirty="0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CA20FA03-DA62-4AA9-9AAA-FD7181FB3505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83" y="619480"/>
            <a:ext cx="2182780" cy="623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CAE4614-99C1-4477-8F0C-51C70A7D8916}"/>
              </a:ext>
            </a:extLst>
          </p:cNvPr>
          <p:cNvCxnSpPr>
            <a:cxnSpLocks/>
          </p:cNvCxnSpPr>
          <p:nvPr/>
        </p:nvCxnSpPr>
        <p:spPr>
          <a:xfrm flipH="1">
            <a:off x="6833062" y="3614899"/>
            <a:ext cx="2990027" cy="2869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25BBE7-7A38-4DE8-9834-8643E638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953019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无 关 项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A481ED-D3FE-4EFD-92A2-E89745CE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774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98BB3DD-BDB7-46F5-8294-172D953C38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完全描述、非完全描述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52261EC-D1E0-473E-8A9B-6802A126A2FA}"/>
                  </a:ext>
                </a:extLst>
              </p:cNvPr>
              <p:cNvSpPr txBox="1"/>
              <p:nvPr/>
            </p:nvSpPr>
            <p:spPr>
              <a:xfrm>
                <a:off x="397876" y="930903"/>
                <a:ext cx="11396247" cy="1698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   完全描述逻辑函数</a:t>
                </a:r>
                <a:r>
                  <a:rPr lang="zh-CN" altLang="en-US" sz="2400" dirty="0"/>
                  <a:t>：对于输入变量的每一组取值，逻辑函数都有确定的值。</a:t>
                </a:r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非完全描述逻辑函数</a:t>
                </a:r>
                <a:r>
                  <a:rPr lang="zh-CN" altLang="en-US" sz="2400" dirty="0"/>
                  <a:t>：对于输入变量的某些取值组合，逻辑函数值不确定</a:t>
                </a:r>
                <a:r>
                  <a:rPr lang="en-US" altLang="zh-CN" sz="2400" dirty="0"/>
                  <a:t>(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CN" sz="2400" dirty="0"/>
                  <a:t> )</a:t>
                </a:r>
                <a:r>
                  <a:rPr lang="zh-CN" altLang="en-US" sz="2400" dirty="0"/>
                  <a:t>，</a:t>
                </a:r>
                <a:br>
                  <a:rPr lang="en-US" altLang="zh-CN" sz="2400" dirty="0"/>
                </a:br>
                <a:r>
                  <a:rPr lang="en-US" altLang="zh-CN" sz="2400" dirty="0"/>
                  <a:t>         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即函数值可以为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，也可以为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，而不影响函数的功能。如，红绿交通灯。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52261EC-D1E0-473E-8A9B-6802A126A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76" y="930903"/>
                <a:ext cx="11396247" cy="1698029"/>
              </a:xfrm>
              <a:prstGeom prst="rect">
                <a:avLst/>
              </a:prstGeom>
              <a:blipFill>
                <a:blip r:embed="rId3"/>
                <a:stretch>
                  <a:fillRect l="-695" b="-5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1A8DA85-2277-499B-BE62-C9C7D42D5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10" y="3364924"/>
            <a:ext cx="2999510" cy="1904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2042A06-3E9B-472A-846F-BCD93384B2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123251"/>
                  </p:ext>
                </p:extLst>
              </p:nvPr>
            </p:nvGraphicFramePr>
            <p:xfrm>
              <a:off x="3815272" y="3009207"/>
              <a:ext cx="4082936" cy="365844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20734">
                      <a:extLst>
                        <a:ext uri="{9D8B030D-6E8A-4147-A177-3AD203B41FA5}">
                          <a16:colId xmlns:a16="http://schemas.microsoft.com/office/drawing/2014/main" val="2806034749"/>
                        </a:ext>
                      </a:extLst>
                    </a:gridCol>
                    <a:gridCol w="1020734">
                      <a:extLst>
                        <a:ext uri="{9D8B030D-6E8A-4147-A177-3AD203B41FA5}">
                          <a16:colId xmlns:a16="http://schemas.microsoft.com/office/drawing/2014/main" val="2472791337"/>
                        </a:ext>
                      </a:extLst>
                    </a:gridCol>
                    <a:gridCol w="1020734">
                      <a:extLst>
                        <a:ext uri="{9D8B030D-6E8A-4147-A177-3AD203B41FA5}">
                          <a16:colId xmlns:a16="http://schemas.microsoft.com/office/drawing/2014/main" val="2057391660"/>
                        </a:ext>
                      </a:extLst>
                    </a:gridCol>
                    <a:gridCol w="1020734">
                      <a:extLst>
                        <a:ext uri="{9D8B030D-6E8A-4147-A177-3AD203B41FA5}">
                          <a16:colId xmlns:a16="http://schemas.microsoft.com/office/drawing/2014/main" val="3992303076"/>
                        </a:ext>
                      </a:extLst>
                    </a:gridCol>
                  </a:tblGrid>
                  <a:tr h="5209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红灯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chemeClr val="accent4"/>
                              </a:solidFill>
                            </a:rPr>
                            <a:t>黄灯 </a:t>
                          </a:r>
                          <a:r>
                            <a:rPr lang="en-US" altLang="zh-CN" dirty="0">
                              <a:solidFill>
                                <a:schemeClr val="accent4"/>
                              </a:solidFill>
                            </a:rPr>
                            <a:t>Y</a:t>
                          </a:r>
                          <a:endParaRPr lang="zh-CN" alt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chemeClr val="accent6"/>
                              </a:solidFill>
                            </a:rPr>
                            <a:t>绿灯 </a:t>
                          </a:r>
                          <a:r>
                            <a:rPr lang="en-US" altLang="zh-CN" dirty="0">
                              <a:solidFill>
                                <a:schemeClr val="accent6"/>
                              </a:solidFill>
                            </a:rPr>
                            <a:t>G</a:t>
                          </a:r>
                          <a:endParaRPr lang="zh-CN" altLang="en-US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通行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74740531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8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02660460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55966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44321598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8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66576462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33458961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8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1628134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8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00842715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8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017677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92042A06-3E9B-472A-846F-BCD93384B2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123251"/>
                  </p:ext>
                </p:extLst>
              </p:nvPr>
            </p:nvGraphicFramePr>
            <p:xfrm>
              <a:off x="3815272" y="3009207"/>
              <a:ext cx="4082936" cy="365844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20734">
                      <a:extLst>
                        <a:ext uri="{9D8B030D-6E8A-4147-A177-3AD203B41FA5}">
                          <a16:colId xmlns:a16="http://schemas.microsoft.com/office/drawing/2014/main" val="2806034749"/>
                        </a:ext>
                      </a:extLst>
                    </a:gridCol>
                    <a:gridCol w="1020734">
                      <a:extLst>
                        <a:ext uri="{9D8B030D-6E8A-4147-A177-3AD203B41FA5}">
                          <a16:colId xmlns:a16="http://schemas.microsoft.com/office/drawing/2014/main" val="2472791337"/>
                        </a:ext>
                      </a:extLst>
                    </a:gridCol>
                    <a:gridCol w="1020734">
                      <a:extLst>
                        <a:ext uri="{9D8B030D-6E8A-4147-A177-3AD203B41FA5}">
                          <a16:colId xmlns:a16="http://schemas.microsoft.com/office/drawing/2014/main" val="2057391660"/>
                        </a:ext>
                      </a:extLst>
                    </a:gridCol>
                    <a:gridCol w="1020734">
                      <a:extLst>
                        <a:ext uri="{9D8B030D-6E8A-4147-A177-3AD203B41FA5}">
                          <a16:colId xmlns:a16="http://schemas.microsoft.com/office/drawing/2014/main" val="3992303076"/>
                        </a:ext>
                      </a:extLst>
                    </a:gridCol>
                  </a:tblGrid>
                  <a:tr h="5209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rgbClr val="FF0000"/>
                              </a:solidFill>
                            </a:rPr>
                            <a:t>红灯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R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chemeClr val="accent4"/>
                              </a:solidFill>
                            </a:rPr>
                            <a:t>黄灯 </a:t>
                          </a:r>
                          <a:r>
                            <a:rPr lang="en-US" altLang="zh-CN" dirty="0">
                              <a:solidFill>
                                <a:schemeClr val="accent4"/>
                              </a:solidFill>
                            </a:rPr>
                            <a:t>Y</a:t>
                          </a:r>
                          <a:endParaRPr lang="zh-CN" alt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chemeClr val="accent6"/>
                              </a:solidFill>
                            </a:rPr>
                            <a:t>绿灯 </a:t>
                          </a:r>
                          <a:r>
                            <a:rPr lang="en-US" altLang="zh-CN" dirty="0">
                              <a:solidFill>
                                <a:schemeClr val="accent6"/>
                              </a:solidFill>
                            </a:rPr>
                            <a:t>G</a:t>
                          </a:r>
                          <a:endParaRPr lang="zh-CN" altLang="en-US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通行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74740531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99405" t="-135938" r="-595" b="-726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2660460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99405" t="-235938" r="-595" b="-626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55966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99405" t="-330769" r="-595" b="-5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4321598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99405" t="-437500" r="-595" b="-4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576462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99405" t="-529231" r="-595" b="-3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3458961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99405" t="-639063" r="-595" b="-223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28134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99405" t="-727692" r="-595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842715"/>
                      </a:ext>
                    </a:extLst>
                  </a:tr>
                  <a:tr h="3921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99405" t="-840625" r="-595" b="-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17677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5C610A5-75E0-44FA-B15F-C52F15ED239B}"/>
              </a:ext>
            </a:extLst>
          </p:cNvPr>
          <p:cNvSpPr txBox="1"/>
          <p:nvPr/>
        </p:nvSpPr>
        <p:spPr>
          <a:xfrm>
            <a:off x="621098" y="5752684"/>
            <a:ext cx="2762295" cy="96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/>
              <a:t>假设：</a:t>
            </a:r>
            <a:r>
              <a:rPr lang="en-US" altLang="zh-CN" sz="2000" dirty="0"/>
              <a:t>1-</a:t>
            </a:r>
            <a:r>
              <a:rPr lang="zh-CN" altLang="en-US" sz="2000" dirty="0"/>
              <a:t>灯亮、</a:t>
            </a:r>
            <a:r>
              <a:rPr lang="en-US" altLang="zh-CN" sz="2000" dirty="0"/>
              <a:t>0-</a:t>
            </a:r>
            <a:r>
              <a:rPr lang="zh-CN" altLang="en-US" sz="2000" dirty="0"/>
              <a:t>灯灭</a:t>
            </a:r>
            <a:endParaRPr lang="en-US" altLang="zh-CN" sz="2000" dirty="0"/>
          </a:p>
          <a:p>
            <a:pPr algn="r">
              <a:lnSpc>
                <a:spcPct val="150000"/>
              </a:lnSpc>
            </a:pPr>
            <a:r>
              <a:rPr lang="en-US" altLang="zh-CN" sz="2000" dirty="0"/>
              <a:t>1-</a:t>
            </a:r>
            <a:r>
              <a:rPr lang="zh-CN" altLang="en-US" sz="2000" dirty="0"/>
              <a:t>通行、</a:t>
            </a:r>
            <a:r>
              <a:rPr lang="en-US" altLang="zh-CN" sz="2000" dirty="0"/>
              <a:t>0-</a:t>
            </a:r>
            <a:r>
              <a:rPr lang="zh-CN" altLang="en-US" sz="2000" dirty="0"/>
              <a:t>停止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5A080CF5-7AE5-4CC6-BDED-F24FE01198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6354530"/>
                  </p:ext>
                </p:extLst>
              </p:nvPr>
            </p:nvGraphicFramePr>
            <p:xfrm>
              <a:off x="8563290" y="399025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45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54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800" b="1" i="1" baseline="30000" smtClean="0">
                                  <a:latin typeface="Cambria Math" panose="02040503050406030204" pitchFamily="18" charset="0"/>
                                </a:rPr>
                                <m:t>𝒀𝑮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5A080CF5-7AE5-4CC6-BDED-F24FE01198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6354530"/>
                  </p:ext>
                </p:extLst>
              </p:nvPr>
            </p:nvGraphicFramePr>
            <p:xfrm>
              <a:off x="8563290" y="399025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45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54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t="-980" r="-327642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4242" t="-115730" r="-307071" b="-1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3000" t="-115730" r="-103000" b="-1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19802" t="-215730" r="-200990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3000" t="-215730" r="-103000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18812" t="-215730" r="-1980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圆角矩形 28">
            <a:extLst>
              <a:ext uri="{FF2B5EF4-FFF2-40B4-BE49-F238E27FC236}">
                <a16:creationId xmlns:a16="http://schemas.microsoft.com/office/drawing/2014/main" id="{56659FE7-4265-4006-81AC-05B94EDF0D15}"/>
              </a:ext>
            </a:extLst>
          </p:cNvPr>
          <p:cNvSpPr/>
          <p:nvPr/>
        </p:nvSpPr>
        <p:spPr>
          <a:xfrm rot="5400000">
            <a:off x="10040540" y="4623369"/>
            <a:ext cx="976529" cy="104411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BC86CC6-3029-484D-BDF2-95B930C9F7B6}"/>
                  </a:ext>
                </a:extLst>
              </p:cNvPr>
              <p:cNvSpPr/>
              <p:nvPr/>
            </p:nvSpPr>
            <p:spPr>
              <a:xfrm>
                <a:off x="10055728" y="5836922"/>
                <a:ext cx="1076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BC86CC6-3029-484D-BDF2-95B930C9F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728" y="5836922"/>
                <a:ext cx="107689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0403B4E-A138-4D83-B746-CCA0678D4F6C}"/>
                  </a:ext>
                </a:extLst>
              </p:cNvPr>
              <p:cNvSpPr/>
              <p:nvPr/>
            </p:nvSpPr>
            <p:spPr>
              <a:xfrm>
                <a:off x="8186722" y="3277471"/>
                <a:ext cx="39040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+∑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(0,3,5,6,7)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0403B4E-A138-4D83-B746-CCA0678D4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722" y="3277471"/>
                <a:ext cx="3904017" cy="461665"/>
              </a:xfrm>
              <a:prstGeom prst="rect">
                <a:avLst/>
              </a:prstGeom>
              <a:blipFill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圆角 1">
            <a:extLst>
              <a:ext uri="{FF2B5EF4-FFF2-40B4-BE49-F238E27FC236}">
                <a16:creationId xmlns:a16="http://schemas.microsoft.com/office/drawing/2014/main" id="{358B1745-AAFA-4819-86EA-B785C3A797A8}"/>
              </a:ext>
            </a:extLst>
          </p:cNvPr>
          <p:cNvSpPr/>
          <p:nvPr/>
        </p:nvSpPr>
        <p:spPr>
          <a:xfrm>
            <a:off x="5907741" y="2895599"/>
            <a:ext cx="1864659" cy="3888000"/>
          </a:xfrm>
          <a:prstGeom prst="roundRect">
            <a:avLst>
              <a:gd name="adj" fmla="val 12606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38376A-98E9-477A-8A1C-2F342C41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23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78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dirty="0"/>
              <a:t>无关项 </a:t>
            </a:r>
            <a:r>
              <a:rPr lang="en-US" altLang="zh-CN" sz="4000" spc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4000" b="1" spc="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4000" spc="0" dirty="0">
                <a:latin typeface="Arial" panose="020B0604020202020204" pitchFamily="34" charset="0"/>
                <a:cs typeface="Arial" panose="020B0604020202020204" pitchFamily="34" charset="0"/>
              </a:rPr>
              <a:t>on’t-care)</a:t>
            </a:r>
            <a:endParaRPr lang="zh-CN" altLang="zh-CN" sz="40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73606" y="1423458"/>
                <a:ext cx="10624432" cy="341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实际应用中，函数不是由确定的</a:t>
                </a:r>
                <a:r>
                  <a:rPr lang="en-US" altLang="zh-CN" sz="2800" dirty="0"/>
                  <a:t>0</a:t>
                </a:r>
                <a:r>
                  <a:rPr lang="zh-CN" altLang="en-US" sz="2800" dirty="0"/>
                  <a:t>或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变量组合规定的。</a:t>
                </a:r>
                <a:endParaRPr lang="en-US" altLang="zh-CN" sz="28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大多数情况下，我们不关心这些不确定项给函数值带来的影响。</a:t>
                </a:r>
                <a:endParaRPr lang="en-US" altLang="zh-CN" sz="28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这些不确定项 </a:t>
                </a:r>
                <a:r>
                  <a:rPr lang="en-US" altLang="zh-CN" sz="28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CN" sz="2800" dirty="0"/>
                  <a:t>) </a:t>
                </a:r>
                <a:r>
                  <a:rPr lang="zh-CN" altLang="en-US" sz="2800" dirty="0"/>
                  <a:t>或 </a:t>
                </a:r>
                <a:r>
                  <a:rPr lang="en-US" altLang="zh-CN" sz="2800" dirty="0"/>
                  <a:t>(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X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称为：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无关项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无关项可以用于卡诺图的</a:t>
                </a:r>
                <a:r>
                  <a:rPr lang="zh-CN" altLang="en-US" sz="2800" b="1" dirty="0"/>
                  <a:t>进一步化简</a:t>
                </a:r>
                <a:r>
                  <a:rPr lang="zh-CN" altLang="en-US" sz="2800" dirty="0"/>
                  <a:t>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06" y="1423458"/>
                <a:ext cx="10624432" cy="3419911"/>
              </a:xfrm>
              <a:prstGeom prst="rect">
                <a:avLst/>
              </a:prstGeom>
              <a:blipFill>
                <a:blip r:embed="rId3"/>
                <a:stretch>
                  <a:fillRect l="-1033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C660F7-6437-4E23-AD8A-AA3526DB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88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135"/>
                <a:ext cx="12192000" cy="900000"/>
              </a:xfrm>
              <a:solidFill>
                <a:srgbClr val="DEEBF7"/>
              </a:solidFill>
            </p:spPr>
            <p:txBody>
              <a:bodyPr anchor="ctr">
                <a:normAutofit/>
              </a:bodyPr>
              <a:lstStyle/>
              <a:p>
                <a:r>
                  <a:rPr lang="zh-CN" altLang="en-US" sz="4000" dirty="0"/>
                  <a:t>化简 </a:t>
                </a:r>
                <a14:m>
                  <m:oMath xmlns:m="http://schemas.openxmlformats.org/officeDocument/2006/math">
                    <m:r>
                      <a:rPr lang="en-US" altLang="zh-CN" sz="3100" i="1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altLang="zh-CN" sz="3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100" i="1">
                            <a:latin typeface="Cambria Math"/>
                          </a:rPr>
                          <m:t>𝐴</m:t>
                        </m:r>
                        <m:r>
                          <a:rPr lang="en-US" altLang="zh-CN" sz="3100" i="1">
                            <a:latin typeface="Cambria Math"/>
                          </a:rPr>
                          <m:t>,</m:t>
                        </m:r>
                        <m:r>
                          <a:rPr lang="en-US" altLang="zh-CN" sz="3100" i="1">
                            <a:latin typeface="Cambria Math"/>
                          </a:rPr>
                          <m:t>𝐵</m:t>
                        </m:r>
                        <m:r>
                          <a:rPr lang="en-US" altLang="zh-CN" sz="3100" i="1">
                            <a:latin typeface="Cambria Math"/>
                          </a:rPr>
                          <m:t>,</m:t>
                        </m:r>
                        <m:r>
                          <a:rPr lang="en-US" altLang="zh-CN" sz="3100" i="1">
                            <a:latin typeface="Cambria Math"/>
                          </a:rPr>
                          <m:t>𝐶</m:t>
                        </m:r>
                        <m:r>
                          <a:rPr lang="en-US" altLang="zh-CN" sz="3100" i="1">
                            <a:latin typeface="Cambria Math"/>
                          </a:rPr>
                          <m:t>,</m:t>
                        </m:r>
                        <m:r>
                          <a:rPr lang="en-US" altLang="zh-CN" sz="3100" i="1">
                            <a:latin typeface="Cambria Math"/>
                          </a:rPr>
                          <m:t>𝐷</m:t>
                        </m:r>
                      </m:e>
                    </m:d>
                    <m:r>
                      <a:rPr lang="en-US" altLang="zh-CN" sz="3100" i="1">
                        <a:latin typeface="Cambria Math"/>
                      </a:rPr>
                      <m:t>=∑</m:t>
                    </m:r>
                    <m:r>
                      <a:rPr lang="en-US" altLang="zh-CN" sz="3100" i="1">
                        <a:latin typeface="Cambria Math"/>
                      </a:rPr>
                      <m:t>𝑚</m:t>
                    </m:r>
                    <m:d>
                      <m:dPr>
                        <m:ctrlPr>
                          <a:rPr lang="en-US" altLang="zh-CN" sz="3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100" i="1">
                            <a:latin typeface="Cambria Math"/>
                          </a:rPr>
                          <m:t>1,7,8</m:t>
                        </m:r>
                      </m:e>
                    </m:d>
                    <m:r>
                      <a:rPr lang="en-US" altLang="zh-CN" sz="3100" i="1">
                        <a:latin typeface="Cambria Math"/>
                      </a:rPr>
                      <m:t>+</m:t>
                    </m:r>
                    <m:r>
                      <a:rPr lang="en-US" altLang="zh-CN" sz="3100" b="1" i="1" smtClean="0">
                        <a:solidFill>
                          <a:srgbClr val="FF0000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sz="3100" i="1">
                        <a:latin typeface="Cambria Math"/>
                      </a:rPr>
                      <m:t>(3,5,9,10,12,14,15)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135"/>
                <a:ext cx="12192000" cy="900000"/>
              </a:xfrm>
              <a:blipFill>
                <a:blip r:embed="rId2"/>
                <a:stretch>
                  <a:fillRect t="-4054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454523" y="963211"/>
                <a:ext cx="9176114" cy="1225632"/>
              </a:xfrm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𝐷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𝐵𝐶𝐷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altLang="zh-CN" b="0" dirty="0"/>
              </a:p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𝐶𝐷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𝐴𝐵𝐶𝐷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𝐴𝐵𝐶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𝐶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454523" y="963211"/>
                <a:ext cx="9176114" cy="1225632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7916046"/>
                  </p:ext>
                </p:extLst>
              </p:nvPr>
            </p:nvGraphicFramePr>
            <p:xfrm>
              <a:off x="6994541" y="38610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0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7916046"/>
                  </p:ext>
                </p:extLst>
              </p:nvPr>
            </p:nvGraphicFramePr>
            <p:xfrm>
              <a:off x="6994541" y="38610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649"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0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组合 17"/>
          <p:cNvGrpSpPr/>
          <p:nvPr/>
        </p:nvGrpSpPr>
        <p:grpSpPr>
          <a:xfrm>
            <a:off x="192639" y="2430067"/>
            <a:ext cx="11786001" cy="2531770"/>
            <a:chOff x="-359253" y="2428618"/>
            <a:chExt cx="11786001" cy="25317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-106491" y="3078419"/>
                  <a:ext cx="11533239" cy="5091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=(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𝐷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𝐶𝐷</m:t>
                        </m:r>
                        <m:r>
                          <a:rPr lang="en-US" altLang="zh-CN" sz="2400" i="1">
                            <a:latin typeface="Cambria Math"/>
                          </a:rPr>
                          <m:t>)+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/>
                              </a:rPr>
                              <m:t>𝐵𝐶𝐷</m:t>
                            </m:r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𝐵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altLang="zh-CN" sz="2400" i="1">
                            <a:latin typeface="Cambria Math"/>
                          </a:rPr>
                          <m:t>+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𝐴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𝐴𝐵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400" i="1">
                            <a:latin typeface="Cambria Math"/>
                          </a:rPr>
                          <m:t>+(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𝐴𝐵𝐶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𝐶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CN" sz="240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6491" y="3078419"/>
                  <a:ext cx="11533239" cy="5091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-359253" y="242861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</a:rPr>
                <a:t>【</a:t>
              </a:r>
              <a:r>
                <a:rPr lang="zh-CN" altLang="en-US" sz="2800" b="1" dirty="0">
                  <a:solidFill>
                    <a:schemeClr val="bg1">
                      <a:lumMod val="50000"/>
                    </a:schemeClr>
                  </a:solidFill>
                </a:rPr>
                <a:t>解</a:t>
              </a:r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</a:rPr>
                <a:t>】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3992" y="2459396"/>
              <a:ext cx="7848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这个逻辑函数已无可化简，但适当加入约束后还可以化简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87843" y="3788571"/>
                  <a:ext cx="5472286" cy="5091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𝐷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𝐵𝐷</m:t>
                        </m:r>
                        <m:r>
                          <a:rPr lang="en-US" altLang="zh-CN" sz="2400" i="1">
                            <a:latin typeface="Cambria Math"/>
                          </a:rPr>
                          <m:t>)+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𝐴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  <m:r>
                              <a:rPr lang="en-US" altLang="zh-CN" sz="24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𝐴𝐶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altLang="zh-CN" sz="240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43" y="3788571"/>
                  <a:ext cx="5472286" cy="5091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187843" y="4498723"/>
                  <a:ext cx="2239439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sz="2400" b="1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𝑫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𝑨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oMath>
                    </m:oMathPara>
                  </a14:m>
                  <a:endParaRPr lang="en-US" altLang="zh-CN" sz="2400" b="1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43" y="4498723"/>
                  <a:ext cx="223943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/>
          <p:cNvGrpSpPr/>
          <p:nvPr/>
        </p:nvGrpSpPr>
        <p:grpSpPr>
          <a:xfrm>
            <a:off x="7752184" y="4555002"/>
            <a:ext cx="2808232" cy="2022594"/>
            <a:chOff x="6228184" y="4555002"/>
            <a:chExt cx="2808232" cy="2022594"/>
          </a:xfrm>
        </p:grpSpPr>
        <p:sp>
          <p:nvSpPr>
            <p:cNvPr id="14" name="圆角矩形 13"/>
            <p:cNvSpPr/>
            <p:nvPr/>
          </p:nvSpPr>
          <p:spPr>
            <a:xfrm>
              <a:off x="7092280" y="4555002"/>
              <a:ext cx="1080120" cy="89022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左中括号 14"/>
            <p:cNvSpPr/>
            <p:nvPr/>
          </p:nvSpPr>
          <p:spPr>
            <a:xfrm rot="10800000">
              <a:off x="6228184" y="5667618"/>
              <a:ext cx="720000" cy="909978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左中括号 15"/>
            <p:cNvSpPr/>
            <p:nvPr/>
          </p:nvSpPr>
          <p:spPr>
            <a:xfrm>
              <a:off x="8316416" y="5667618"/>
              <a:ext cx="720000" cy="909978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1FB84E4-C835-4018-85ED-F1B6168F1153}"/>
              </a:ext>
            </a:extLst>
          </p:cNvPr>
          <p:cNvSpPr txBox="1"/>
          <p:nvPr/>
        </p:nvSpPr>
        <p:spPr>
          <a:xfrm>
            <a:off x="1782332" y="10356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也可以写作：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581053-B57F-4B6E-AA0E-7775262E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85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0" y="-3727"/>
                <a:ext cx="12192000" cy="900000"/>
              </a:xfrm>
              <a:solidFill>
                <a:srgbClr val="DEEBF7"/>
              </a:solidFill>
            </p:spPr>
            <p:txBody>
              <a:bodyPr anchor="ctr">
                <a:normAutofit/>
              </a:bodyPr>
              <a:lstStyle/>
              <a:p>
                <a:pPr lvl="1" algn="ctr" rtl="0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3200" dirty="0"/>
                  <a:t> = </a:t>
                </a:r>
                <a:r>
                  <a:rPr lang="en-US" altLang="zh-TW" sz="3200" dirty="0" err="1">
                    <a:latin typeface="Symbol" pitchFamily="18" charset="2"/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3200" dirty="0"/>
                  <a:t>(1,3,7,11,15)</a:t>
                </a:r>
                <a:r>
                  <a:rPr lang="zh-CN" altLang="en-US" sz="3200" dirty="0"/>
                  <a:t> ，</a:t>
                </a:r>
                <a14:m>
                  <m:oMath xmlns:m="http://schemas.openxmlformats.org/officeDocument/2006/math"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3200" dirty="0"/>
                  <a:t> = </a:t>
                </a:r>
                <a:r>
                  <a:rPr lang="en-US" altLang="zh-TW" sz="3200" dirty="0" err="1">
                    <a:latin typeface="Symbol" pitchFamily="18" charset="2"/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3200" dirty="0"/>
                  <a:t>(0,2,5)</a:t>
                </a:r>
                <a:endParaRPr lang="en-US" altLang="zh-CN" sz="3200" dirty="0"/>
              </a:p>
            </p:txBody>
          </p:sp>
        </mc:Choice>
        <mc:Fallback xmlns="">
          <p:sp>
            <p:nvSpPr>
              <p:cNvPr id="4813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3727"/>
                <a:ext cx="12192000" cy="900000"/>
              </a:xfrm>
              <a:blipFill>
                <a:blip r:embed="rId3"/>
                <a:stretch>
                  <a:fillRect b="-4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1566213"/>
                  </p:ext>
                </p:extLst>
              </p:nvPr>
            </p:nvGraphicFramePr>
            <p:xfrm>
              <a:off x="1847528" y="991127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1566213"/>
                  </p:ext>
                </p:extLst>
              </p:nvPr>
            </p:nvGraphicFramePr>
            <p:xfrm>
              <a:off x="1847528" y="991127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649"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圆角矩形 8"/>
          <p:cNvSpPr/>
          <p:nvPr/>
        </p:nvSpPr>
        <p:spPr>
          <a:xfrm>
            <a:off x="4079776" y="1664650"/>
            <a:ext cx="468000" cy="20459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477586" y="1712999"/>
            <a:ext cx="1016829" cy="38432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6241671"/>
                  </p:ext>
                </p:extLst>
              </p:nvPr>
            </p:nvGraphicFramePr>
            <p:xfrm>
              <a:off x="6104786" y="991127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6241671"/>
                  </p:ext>
                </p:extLst>
              </p:nvPr>
            </p:nvGraphicFramePr>
            <p:xfrm>
              <a:off x="6104786" y="991127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5"/>
                          <a:stretch>
                            <a:fillRect l="-649"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7192" y="2256737"/>
                <a:ext cx="19629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/>
                        </a:rPr>
                        <m:t>𝐹</m:t>
                      </m:r>
                      <m:r>
                        <a:rPr lang="en-US" altLang="zh-CN" sz="220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0070C0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zh-CN" altLang="en-US" sz="2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2" y="2256737"/>
                <a:ext cx="1962973" cy="430887"/>
              </a:xfrm>
              <a:prstGeom prst="rect">
                <a:avLst/>
              </a:prstGeom>
              <a:blipFill>
                <a:blip r:embed="rId6"/>
                <a:stretch>
                  <a:fillRect r="-7453"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510426" y="2133626"/>
                <a:ext cx="260661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latin typeface="Cambria Math"/>
                  </a:rPr>
                  <a:t>如果无关项处均为</a:t>
                </a:r>
                <a:r>
                  <a:rPr lang="en-US" altLang="zh-CN" sz="2200" dirty="0">
                    <a:latin typeface="Cambria Math"/>
                  </a:rPr>
                  <a:t>1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/>
                        </a:rPr>
                        <m:t>𝐹</m:t>
                      </m:r>
                      <m:r>
                        <a:rPr lang="en-US" altLang="zh-CN" sz="2200" i="1" smtClean="0">
                          <a:latin typeface="Cambria Math"/>
                        </a:rPr>
                        <m:t>=</m:t>
                      </m:r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sz="22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426" y="2133626"/>
                <a:ext cx="2606611" cy="1107996"/>
              </a:xfrm>
              <a:prstGeom prst="rect">
                <a:avLst/>
              </a:prstGeom>
              <a:blipFill>
                <a:blip r:embed="rId7"/>
                <a:stretch>
                  <a:fillRect l="-3037" r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7112626" y="1665325"/>
            <a:ext cx="2339423" cy="43200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8347652" y="1767840"/>
            <a:ext cx="468000" cy="19427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7775148" y="1712999"/>
            <a:ext cx="969842" cy="935436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1847528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1847528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8"/>
                          <a:stretch>
                            <a:fillRect l="-649"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074398"/>
                  </p:ext>
                </p:extLst>
              </p:nvPr>
            </p:nvGraphicFramePr>
            <p:xfrm>
              <a:off x="6104514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074398"/>
                  </p:ext>
                </p:extLst>
              </p:nvPr>
            </p:nvGraphicFramePr>
            <p:xfrm>
              <a:off x="6104514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9"/>
                          <a:stretch>
                            <a:fillRect l="-649"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组合 2"/>
          <p:cNvGrpSpPr/>
          <p:nvPr/>
        </p:nvGrpSpPr>
        <p:grpSpPr>
          <a:xfrm>
            <a:off x="117192" y="4713000"/>
            <a:ext cx="5066981" cy="2053761"/>
            <a:chOff x="-1406809" y="4712999"/>
            <a:chExt cx="5066981" cy="2053761"/>
          </a:xfrm>
        </p:grpSpPr>
        <p:sp>
          <p:nvSpPr>
            <p:cNvPr id="19" name="圆角矩形 18"/>
            <p:cNvSpPr/>
            <p:nvPr/>
          </p:nvSpPr>
          <p:spPr>
            <a:xfrm>
              <a:off x="2567059" y="4771504"/>
              <a:ext cx="468000" cy="19952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320749" y="4712999"/>
              <a:ext cx="2339423" cy="432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-1406809" y="5234261"/>
                  <a:ext cx="182190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20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𝑦𝑧</m:t>
                        </m:r>
                        <m:r>
                          <a:rPr lang="en-US" altLang="zh-CN" sz="22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20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6809" y="5234261"/>
                  <a:ext cx="1821909" cy="430887"/>
                </a:xfrm>
                <a:prstGeom prst="rect">
                  <a:avLst/>
                </a:prstGeom>
                <a:blipFill>
                  <a:blip r:embed="rId10"/>
                  <a:stretch>
                    <a:fillRect r="-1571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7757694" y="4684021"/>
            <a:ext cx="3704381" cy="2074930"/>
            <a:chOff x="6233694" y="4684020"/>
            <a:chExt cx="3704381" cy="2074930"/>
          </a:xfrm>
        </p:grpSpPr>
        <p:sp>
          <p:nvSpPr>
            <p:cNvPr id="23" name="圆角矩形 22"/>
            <p:cNvSpPr/>
            <p:nvPr/>
          </p:nvSpPr>
          <p:spPr>
            <a:xfrm>
              <a:off x="6842226" y="4771504"/>
              <a:ext cx="468000" cy="19874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233694" y="4684020"/>
              <a:ext cx="987295" cy="996984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134311" y="5250117"/>
                  <a:ext cx="180376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>
                            <a:latin typeface="Cambria Math"/>
                          </a:rPr>
                          <m:t>𝐹</m:t>
                        </m:r>
                        <m:r>
                          <a:rPr lang="en-US" altLang="zh-CN" sz="2200" i="1">
                            <a:latin typeface="Cambria Math"/>
                          </a:rPr>
                          <m:t>=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𝑦𝑧</m:t>
                        </m:r>
                        <m:r>
                          <a:rPr lang="en-US" altLang="zh-CN" sz="22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22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220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4311" y="5250117"/>
                  <a:ext cx="1803764" cy="430887"/>
                </a:xfrm>
                <a:prstGeom prst="rect">
                  <a:avLst/>
                </a:prstGeom>
                <a:blipFill>
                  <a:blip r:embed="rId11"/>
                  <a:stretch>
                    <a:fillRect r="-11149" b="-84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/>
          <p:cNvSpPr txBox="1"/>
          <p:nvPr/>
        </p:nvSpPr>
        <p:spPr>
          <a:xfrm>
            <a:off x="5498772" y="1654878"/>
            <a:ext cx="553998" cy="43242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>
                <a:solidFill>
                  <a:srgbClr val="0070C0"/>
                </a:solidFill>
              </a:rPr>
              <a:t>无关项简化了逻辑函数表达式</a:t>
            </a:r>
            <a:r>
              <a:rPr lang="zh-CN" altLang="en-US" b="1">
                <a:solidFill>
                  <a:srgbClr val="0070C0"/>
                </a:solidFill>
              </a:rPr>
              <a:t>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C9BFA0-ACF6-49A8-9363-F3C69549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96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练习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7】</a:t>
            </a:r>
            <a:r>
              <a:rPr lang="zh-CN" altLang="en-US" sz="4000" dirty="0"/>
              <a:t>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427644" y="1352772"/>
                <a:ext cx="9132852" cy="7200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𝒀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𝑩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𝑪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𝑫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=∑</m:t>
                      </m:r>
                      <m:r>
                        <a:rPr lang="en-US" altLang="zh-CN" b="1" i="1" smtClean="0">
                          <a:latin typeface="Cambria Math"/>
                        </a:rPr>
                        <m:t>𝒎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𝟔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𝟖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𝒅</m:t>
                      </m:r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r>
                        <a:rPr lang="en-US" altLang="zh-CN" b="1" i="1" smtClean="0">
                          <a:latin typeface="Cambria Math"/>
                        </a:rPr>
                        <m:t>𝟏𝟎</m:t>
                      </m:r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</a:rPr>
                        <m:t>𝟏𝟏</m:t>
                      </m:r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</a:rPr>
                        <m:t>𝟏𝟐</m:t>
                      </m:r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</a:rPr>
                        <m:t>𝟏𝟑</m:t>
                      </m:r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</a:rPr>
                        <m:t>𝟏𝟒</m:t>
                      </m:r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</a:rPr>
                        <m:t>𝟏𝟓</m:t>
                      </m:r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7644" y="1352772"/>
                <a:ext cx="9132852" cy="7200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423592" y="256490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d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423592" y="256490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组合 11"/>
          <p:cNvGrpSpPr/>
          <p:nvPr/>
        </p:nvGrpSpPr>
        <p:grpSpPr>
          <a:xfrm>
            <a:off x="3169798" y="3258858"/>
            <a:ext cx="6743537" cy="2042350"/>
            <a:chOff x="1645798" y="3258858"/>
            <a:chExt cx="6743537" cy="2042350"/>
          </a:xfrm>
        </p:grpSpPr>
        <p:sp>
          <p:nvSpPr>
            <p:cNvPr id="6" name="左中括号 5"/>
            <p:cNvSpPr/>
            <p:nvPr/>
          </p:nvSpPr>
          <p:spPr>
            <a:xfrm>
              <a:off x="3769659" y="3789040"/>
              <a:ext cx="720000" cy="909978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左中括号 6"/>
            <p:cNvSpPr/>
            <p:nvPr/>
          </p:nvSpPr>
          <p:spPr>
            <a:xfrm rot="10800000">
              <a:off x="1645798" y="3789040"/>
              <a:ext cx="720000" cy="909978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717407" y="3258858"/>
              <a:ext cx="520253" cy="20423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 rot="10800000">
              <a:off x="1691681" y="4311535"/>
              <a:ext cx="597090" cy="976610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左中括号 9"/>
            <p:cNvSpPr/>
            <p:nvPr/>
          </p:nvSpPr>
          <p:spPr>
            <a:xfrm>
              <a:off x="3817554" y="4371474"/>
              <a:ext cx="720001" cy="909978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76056" y="4244029"/>
                  <a:ext cx="33132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sz="280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𝐵</m:t>
                        </m:r>
                        <m:acc>
                          <m:accPr>
                            <m:chr m:val="̅"/>
                            <m:ctrlPr>
                              <a:rPr lang="en-US" altLang="zh-CN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800" i="1">
                            <a:latin typeface="Cambria Math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800" i="1">
                            <a:latin typeface="Cambria Math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  <m:acc>
                          <m:accPr>
                            <m:chr m:val="̅"/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zh-CN" altLang="en-US" sz="280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56" y="4244029"/>
                  <a:ext cx="331327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F20B32-157E-4FD6-85EA-3B822467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97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其 它 形 式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05D6CC-F5A8-47A1-9650-CCC894C0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15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C878FFF5-D433-4A9F-A40B-973BA246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25" y="4123825"/>
            <a:ext cx="3593966" cy="25976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F919F67-B804-4705-A301-2A0B53DCE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1" y="4056611"/>
            <a:ext cx="3300364" cy="256196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73EDB497-545F-42AF-B182-5EAA97A4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2</a:t>
            </a:r>
            <a:r>
              <a:rPr lang="zh-CN" altLang="en-US" sz="4000" dirty="0"/>
              <a:t>种形式的二级门电路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548DC915-646C-404B-8DA3-93A7F73C3726}"/>
                  </a:ext>
                </a:extLst>
              </p:cNvPr>
              <p:cNvSpPr txBox="1"/>
              <p:nvPr/>
            </p:nvSpPr>
            <p:spPr>
              <a:xfrm>
                <a:off x="511106" y="2208215"/>
                <a:ext cx="30608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zh-CN" altLang="en-US" sz="24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548DC915-646C-404B-8DA3-93A7F73C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06" y="2208215"/>
                <a:ext cx="3060838" cy="462434"/>
              </a:xfrm>
              <a:prstGeom prst="rect">
                <a:avLst/>
              </a:prstGeom>
              <a:blipFill>
                <a:blip r:embed="rId4"/>
                <a:stretch>
                  <a:fillRect r="-2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0">
                <a:extLst>
                  <a:ext uri="{FF2B5EF4-FFF2-40B4-BE49-F238E27FC236}">
                    <a16:creationId xmlns:a16="http://schemas.microsoft.com/office/drawing/2014/main" id="{DAB2DC7A-4F4A-4DB6-8CCA-01CFAE14359A}"/>
                  </a:ext>
                </a:extLst>
              </p:cNvPr>
              <p:cNvSpPr txBox="1"/>
              <p:nvPr/>
            </p:nvSpPr>
            <p:spPr>
              <a:xfrm>
                <a:off x="6759237" y="2065153"/>
                <a:ext cx="2909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𝐴𝐵</m:t>
                      </m:r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𝐶𝐷</m:t>
                      </m:r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30">
                <a:extLst>
                  <a:ext uri="{FF2B5EF4-FFF2-40B4-BE49-F238E27FC236}">
                    <a16:creationId xmlns:a16="http://schemas.microsoft.com/office/drawing/2014/main" id="{DAB2DC7A-4F4A-4DB6-8CCA-01CFAE14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237" y="2065153"/>
                <a:ext cx="2909258" cy="461665"/>
              </a:xfrm>
              <a:prstGeom prst="rect">
                <a:avLst/>
              </a:prstGeom>
              <a:blipFill>
                <a:blip r:embed="rId5"/>
                <a:stretch>
                  <a:fillRect r="-12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4">
            <a:extLst>
              <a:ext uri="{FF2B5EF4-FFF2-40B4-BE49-F238E27FC236}">
                <a16:creationId xmlns:a16="http://schemas.microsoft.com/office/drawing/2014/main" id="{A33F531A-439D-48AA-9C7D-800A4AE0CC60}"/>
              </a:ext>
            </a:extLst>
          </p:cNvPr>
          <p:cNvSpPr txBox="1"/>
          <p:nvPr/>
        </p:nvSpPr>
        <p:spPr>
          <a:xfrm>
            <a:off x="877262" y="950178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标准式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：</a:t>
            </a:r>
            <a:r>
              <a:rPr lang="zh-CN" altLang="en-US" sz="2800" b="1" dirty="0"/>
              <a:t>积之和</a:t>
            </a:r>
            <a:endParaRPr lang="zh-CN" altLang="en-US" sz="2400" b="1" dirty="0"/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C276328A-6CEF-4E3B-916F-0F5ACF883990}"/>
              </a:ext>
            </a:extLst>
          </p:cNvPr>
          <p:cNvSpPr txBox="1"/>
          <p:nvPr/>
        </p:nvSpPr>
        <p:spPr>
          <a:xfrm>
            <a:off x="6955503" y="932573"/>
            <a:ext cx="265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标准式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：</a:t>
            </a:r>
            <a:r>
              <a:rPr lang="zh-CN" altLang="en-US" sz="2800" b="1" dirty="0"/>
              <a:t>和之积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BD64EC09-AA76-4E23-AD28-46648D5E0D74}"/>
                  </a:ext>
                </a:extLst>
              </p:cNvPr>
              <p:cNvSpPr txBox="1"/>
              <p:nvPr/>
            </p:nvSpPr>
            <p:spPr>
              <a:xfrm>
                <a:off x="151066" y="1585515"/>
                <a:ext cx="38942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/>
                  <a:t>① 在真值表上找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𝐹</m:t>
                    </m:r>
                    <m:r>
                      <a:rPr lang="en-US" altLang="zh-CN" sz="2400" i="1">
                        <a:latin typeface="Cambria Math"/>
                      </a:rPr>
                      <m:t>=1</m:t>
                    </m:r>
                    <m:r>
                      <a:rPr lang="zh-CN" altLang="en-US" sz="2400" i="1">
                        <a:latin typeface="Cambria Math"/>
                      </a:rPr>
                      <m:t>的项</m:t>
                    </m:r>
                  </m:oMath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BD64EC09-AA76-4E23-AD28-46648D5E0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66" y="1585515"/>
                <a:ext cx="3894271" cy="461665"/>
              </a:xfrm>
              <a:prstGeom prst="rect">
                <a:avLst/>
              </a:prstGeom>
              <a:blipFill>
                <a:blip r:embed="rId6"/>
                <a:stretch>
                  <a:fillRect l="-2504" t="-9211" r="-469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5880FBB-62E6-40A5-8471-DED02FACA9BB}"/>
              </a:ext>
            </a:extLst>
          </p:cNvPr>
          <p:cNvSpPr/>
          <p:nvPr/>
        </p:nvSpPr>
        <p:spPr>
          <a:xfrm>
            <a:off x="151066" y="220821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/>
              <a:t>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0DD778-EC87-4148-933C-815DD0C26C7B}"/>
              </a:ext>
            </a:extLst>
          </p:cNvPr>
          <p:cNvSpPr/>
          <p:nvPr/>
        </p:nvSpPr>
        <p:spPr>
          <a:xfrm>
            <a:off x="5702828" y="274141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/>
              <a:t>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B290EF61-C591-4893-A58A-B2410B72EB7A}"/>
                  </a:ext>
                </a:extLst>
              </p:cNvPr>
              <p:cNvSpPr txBox="1"/>
              <p:nvPr/>
            </p:nvSpPr>
            <p:spPr>
              <a:xfrm>
                <a:off x="5702828" y="1510966"/>
                <a:ext cx="4808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① 在真值表上找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𝐹</m:t>
                    </m:r>
                    <m:r>
                      <a:rPr lang="en-US" altLang="zh-CN" sz="2400" i="1">
                        <a:latin typeface="Cambria Math"/>
                      </a:rPr>
                      <m:t>=</m:t>
                    </m:r>
                    <m:r>
                      <a:rPr lang="en-US" altLang="zh-CN" sz="2400" b="1" i="1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sz="2400" dirty="0"/>
                  <a:t>的项，即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B290EF61-C591-4893-A58A-B2410B72E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828" y="1510966"/>
                <a:ext cx="4808817" cy="461665"/>
              </a:xfrm>
              <a:prstGeom prst="rect">
                <a:avLst/>
              </a:prstGeom>
              <a:blipFill>
                <a:blip r:embed="rId7"/>
                <a:stretch>
                  <a:fillRect l="-2030" t="-9211" r="-596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434C0272-D83A-4B8C-8E5D-481CA0CBCC5C}"/>
              </a:ext>
            </a:extLst>
          </p:cNvPr>
          <p:cNvSpPr/>
          <p:nvPr/>
        </p:nvSpPr>
        <p:spPr>
          <a:xfrm>
            <a:off x="5702828" y="206515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/>
              <a:t>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6AD02AB-7489-4328-AB30-2562AD10DA78}"/>
                  </a:ext>
                </a:extLst>
              </p:cNvPr>
              <p:cNvSpPr/>
              <p:nvPr/>
            </p:nvSpPr>
            <p:spPr>
              <a:xfrm>
                <a:off x="6226990" y="2715559"/>
                <a:ext cx="10690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𝐹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acc>
                        <m:accPr>
                          <m:chr m:val="̿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6AD02AB-7489-4328-AB30-2562AD10D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90" y="2715559"/>
                <a:ext cx="1069011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22CC202-669E-4E88-9BB3-180EE187B475}"/>
              </a:ext>
            </a:extLst>
          </p:cNvPr>
          <p:cNvCxnSpPr/>
          <p:nvPr/>
        </p:nvCxnSpPr>
        <p:spPr>
          <a:xfrm>
            <a:off x="7061231" y="2463559"/>
            <a:ext cx="0" cy="252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D54BC84-5475-4596-B129-E16AEB990E1F}"/>
              </a:ext>
            </a:extLst>
          </p:cNvPr>
          <p:cNvCxnSpPr>
            <a:cxnSpLocks/>
          </p:cNvCxnSpPr>
          <p:nvPr/>
        </p:nvCxnSpPr>
        <p:spPr>
          <a:xfrm>
            <a:off x="4681832" y="887732"/>
            <a:ext cx="0" cy="5976000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32">
                <a:extLst>
                  <a:ext uri="{FF2B5EF4-FFF2-40B4-BE49-F238E27FC236}">
                    <a16:creationId xmlns:a16="http://schemas.microsoft.com/office/drawing/2014/main" id="{89AC4919-1E5E-4B79-8EE7-2ED0FE3C286D}"/>
                  </a:ext>
                </a:extLst>
              </p:cNvPr>
              <p:cNvSpPr txBox="1"/>
              <p:nvPr/>
            </p:nvSpPr>
            <p:spPr>
              <a:xfrm>
                <a:off x="7061231" y="3262238"/>
                <a:ext cx="371338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32">
                <a:extLst>
                  <a:ext uri="{FF2B5EF4-FFF2-40B4-BE49-F238E27FC236}">
                    <a16:creationId xmlns:a16="http://schemas.microsoft.com/office/drawing/2014/main" id="{89AC4919-1E5E-4B79-8EE7-2ED0FE3C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31" y="3262238"/>
                <a:ext cx="3713388" cy="462434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30">
                <a:extLst>
                  <a:ext uri="{FF2B5EF4-FFF2-40B4-BE49-F238E27FC236}">
                    <a16:creationId xmlns:a16="http://schemas.microsoft.com/office/drawing/2014/main" id="{A98026AF-4982-4BCE-A832-DB83FA9E3A93}"/>
                  </a:ext>
                </a:extLst>
              </p:cNvPr>
              <p:cNvSpPr txBox="1"/>
              <p:nvPr/>
            </p:nvSpPr>
            <p:spPr>
              <a:xfrm>
                <a:off x="7084192" y="2693963"/>
                <a:ext cx="2561342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𝐴𝐵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𝐶𝐷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30">
                <a:extLst>
                  <a:ext uri="{FF2B5EF4-FFF2-40B4-BE49-F238E27FC236}">
                    <a16:creationId xmlns:a16="http://schemas.microsoft.com/office/drawing/2014/main" id="{A98026AF-4982-4BCE-A832-DB83FA9E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192" y="2693963"/>
                <a:ext cx="2561342" cy="5091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CAF8447-7C71-42CB-9850-9656CE040F95}"/>
              </a:ext>
            </a:extLst>
          </p:cNvPr>
          <p:cNvSpPr txBox="1"/>
          <p:nvPr/>
        </p:nvSpPr>
        <p:spPr>
          <a:xfrm>
            <a:off x="9705081" y="2691503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与或非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式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655ADA2-E12D-43DC-9340-65C9D243B9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4232" y="4337304"/>
            <a:ext cx="2704384" cy="2100653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4083E8-9B8E-4B9F-81CF-0AD05D8F8F81}"/>
              </a:ext>
            </a:extLst>
          </p:cNvPr>
          <p:cNvGrpSpPr/>
          <p:nvPr/>
        </p:nvGrpSpPr>
        <p:grpSpPr>
          <a:xfrm>
            <a:off x="7112422" y="3203077"/>
            <a:ext cx="4599078" cy="1067221"/>
            <a:chOff x="7112422" y="3203077"/>
            <a:chExt cx="4599078" cy="106722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D65175-538F-423C-AC7B-4E84A402EA85}"/>
                </a:ext>
              </a:extLst>
            </p:cNvPr>
            <p:cNvSpPr txBox="1"/>
            <p:nvPr/>
          </p:nvSpPr>
          <p:spPr>
            <a:xfrm>
              <a:off x="7227580" y="3759883"/>
              <a:ext cx="4483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</a:rPr>
                <a:t>用</a:t>
              </a: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</a:rPr>
                <a:t>最大项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</a:rPr>
                <a:t>法可以直接化简得到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对话气泡: 圆角矩形 21">
              <a:extLst>
                <a:ext uri="{FF2B5EF4-FFF2-40B4-BE49-F238E27FC236}">
                  <a16:creationId xmlns:a16="http://schemas.microsoft.com/office/drawing/2014/main" id="{F3143A09-E7CF-4929-B8DA-A98A41787666}"/>
                </a:ext>
              </a:extLst>
            </p:cNvPr>
            <p:cNvSpPr/>
            <p:nvPr/>
          </p:nvSpPr>
          <p:spPr>
            <a:xfrm>
              <a:off x="7112422" y="3203077"/>
              <a:ext cx="4519397" cy="1067221"/>
            </a:xfrm>
            <a:prstGeom prst="wedgeRoundRectCallout">
              <a:avLst>
                <a:gd name="adj1" fmla="val 22085"/>
                <a:gd name="adj2" fmla="val 58865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1342BD84-F3AB-4B6A-9F40-E6E4B5E7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72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898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dirty="0">
                <a:latin typeface="+mj-lt"/>
              </a:rPr>
              <a:t>卡诺图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19952" y="1212161"/>
            <a:ext cx="6551817" cy="2208446"/>
          </a:xfrm>
          <a:prstGeom prst="foldedCorner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-514350">
              <a:lnSpc>
                <a:spcPct val="14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b="1" dirty="0"/>
              <a:t>真值表</a:t>
            </a:r>
            <a:r>
              <a:rPr lang="zh-CN" altLang="en-US" sz="2400" dirty="0"/>
              <a:t>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优点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rgbClr val="FF0000"/>
                </a:solidFill>
              </a:rPr>
              <a:t>唯一</a:t>
            </a:r>
            <a:r>
              <a:rPr lang="zh-CN" altLang="en-US" sz="2400" dirty="0"/>
              <a:t>。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缺点</a:t>
            </a:r>
            <a:r>
              <a:rPr lang="zh-CN" altLang="en-US" sz="2400" dirty="0"/>
              <a:t>：规模过大。</a:t>
            </a:r>
          </a:p>
          <a:p>
            <a:pPr marL="0" indent="-514350">
              <a:lnSpc>
                <a:spcPct val="14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b="1" dirty="0"/>
              <a:t>函数式</a:t>
            </a:r>
            <a:r>
              <a:rPr lang="zh-CN" altLang="en-US" sz="2400" dirty="0"/>
              <a:t>：       </a:t>
            </a:r>
            <a:r>
              <a:rPr lang="zh-CN" altLang="en-US" sz="2400" dirty="0">
                <a:solidFill>
                  <a:srgbClr val="FF0000"/>
                </a:solidFill>
              </a:rPr>
              <a:t>不唯一</a:t>
            </a:r>
            <a:r>
              <a:rPr lang="zh-CN" altLang="en-US" sz="2400" dirty="0"/>
              <a:t>。</a:t>
            </a:r>
            <a:br>
              <a:rPr lang="en-US" altLang="zh-CN" sz="2400" dirty="0"/>
            </a:br>
            <a:r>
              <a:rPr lang="en-US" altLang="zh-CN" sz="2400" dirty="0"/>
              <a:t>      </a:t>
            </a:r>
            <a:r>
              <a:rPr lang="zh-CN" altLang="en-US" sz="2200" dirty="0"/>
              <a:t>各等价表达式之间有繁简之分，而无正错之分。</a:t>
            </a:r>
            <a:endParaRPr lang="zh-CN" altLang="en-US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809565"/>
                  </p:ext>
                </p:extLst>
              </p:nvPr>
            </p:nvGraphicFramePr>
            <p:xfrm>
              <a:off x="7005310" y="4636419"/>
              <a:ext cx="2622501" cy="195826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41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41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41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057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𝑨</m:t>
                              </m:r>
                            </m:oMath>
                          </a14:m>
                          <a:r>
                            <a:rPr lang="zh-CN" altLang="en-US" sz="2000" b="1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𝑩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b="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6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6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809565"/>
                  </p:ext>
                </p:extLst>
              </p:nvPr>
            </p:nvGraphicFramePr>
            <p:xfrm>
              <a:off x="7005310" y="4636419"/>
              <a:ext cx="2622501" cy="195826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41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41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41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057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7"/>
                          <a:stretch>
                            <a:fillRect l="-694" t="-758" r="-200694" b="-1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b="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6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6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1" name="组合 20"/>
          <p:cNvGrpSpPr/>
          <p:nvPr/>
        </p:nvGrpSpPr>
        <p:grpSpPr>
          <a:xfrm>
            <a:off x="9714235" y="5579524"/>
            <a:ext cx="1102035" cy="985022"/>
            <a:chOff x="7630409" y="5552356"/>
            <a:chExt cx="1102035" cy="985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630409" y="5552356"/>
                  <a:ext cx="1072281" cy="4008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zh-CN" altLang="en-US" sz="2000" dirty="0">
                    <a:solidFill>
                      <a:prstClr val="black"/>
                    </a:solidFill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0409" y="5552356"/>
                  <a:ext cx="1072281" cy="4008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662664" y="6137268"/>
                  <a:ext cx="10697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𝑨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zh-CN" altLang="en-US" sz="2000" dirty="0">
                    <a:solidFill>
                      <a:prstClr val="black"/>
                    </a:solidFill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664" y="6137268"/>
                  <a:ext cx="1069780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椭圆 16"/>
          <p:cNvSpPr/>
          <p:nvPr/>
        </p:nvSpPr>
        <p:spPr>
          <a:xfrm>
            <a:off x="8882394" y="5473630"/>
            <a:ext cx="576064" cy="1109737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4224" y="4031519"/>
            <a:ext cx="5351256" cy="4378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prstClr val="black"/>
                </a:solidFill>
              </a:rPr>
              <a:t>相邻的</a:t>
            </a:r>
            <a:r>
              <a:rPr lang="zh-CN" altLang="en-US" sz="2000" b="1" dirty="0">
                <a:solidFill>
                  <a:prstClr val="black"/>
                </a:solidFill>
              </a:rPr>
              <a:t>最小项</a:t>
            </a:r>
            <a:r>
              <a:rPr lang="zh-CN" altLang="en-US" sz="2000" dirty="0">
                <a:solidFill>
                  <a:prstClr val="black"/>
                </a:solidFill>
              </a:rPr>
              <a:t>消去取值不同的因子后可以合并</a:t>
            </a:r>
          </a:p>
        </p:txBody>
      </p:sp>
      <p:pic>
        <p:nvPicPr>
          <p:cNvPr id="20" name="Picture 2" descr="http://www.corradi.junior.nom.br/Karnaugh.jpg">
            <a:extLst>
              <a:ext uri="{FF2B5EF4-FFF2-40B4-BE49-F238E27FC236}">
                <a16:creationId xmlns:a16="http://schemas.microsoft.com/office/drawing/2014/main" id="{E80C7C61-DB83-41AD-8D90-2C0A63AA2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11" y="875533"/>
            <a:ext cx="19050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A40D860-6465-413F-BE2D-CBDB442A614A}"/>
              </a:ext>
            </a:extLst>
          </p:cNvPr>
          <p:cNvSpPr/>
          <p:nvPr/>
        </p:nvSpPr>
        <p:spPr>
          <a:xfrm>
            <a:off x="7451887" y="200733"/>
            <a:ext cx="4524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Maurice Karnaugh (1924 - )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1092BF5-48B9-401D-92E4-8DF94E445D63}"/>
              </a:ext>
            </a:extLst>
          </p:cNvPr>
          <p:cNvSpPr/>
          <p:nvPr/>
        </p:nvSpPr>
        <p:spPr>
          <a:xfrm>
            <a:off x="9753042" y="1198845"/>
            <a:ext cx="2126456" cy="222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贝尔实验室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电信工程师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1953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发明卡诺图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1F6F3E7F-D519-4FDC-A34F-55433F2B3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879429"/>
              </p:ext>
            </p:extLst>
          </p:nvPr>
        </p:nvGraphicFramePr>
        <p:xfrm>
          <a:off x="1499418" y="3762434"/>
          <a:ext cx="2583576" cy="23442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5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6">
                <a:extLst>
                  <a:ext uri="{FF2B5EF4-FFF2-40B4-BE49-F238E27FC236}">
                    <a16:creationId xmlns:a16="http://schemas.microsoft.com/office/drawing/2014/main" id="{3F0AC97A-1AD2-44D1-85BE-4357A1E1790C}"/>
                  </a:ext>
                </a:extLst>
              </p:cNvPr>
              <p:cNvSpPr txBox="1"/>
              <p:nvPr/>
            </p:nvSpPr>
            <p:spPr>
              <a:xfrm>
                <a:off x="4185764" y="4747682"/>
                <a:ext cx="1072281" cy="400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000">
                  <a:solidFill>
                    <a:prstClr val="black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25" name="TextBox 6">
                <a:extLst>
                  <a:ext uri="{FF2B5EF4-FFF2-40B4-BE49-F238E27FC236}">
                    <a16:creationId xmlns:a16="http://schemas.microsoft.com/office/drawing/2014/main" id="{3F0AC97A-1AD2-44D1-85BE-4357A1E1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764" y="4747682"/>
                <a:ext cx="1072281" cy="4008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83BD8266-A5BD-45D9-A799-020C58F7AE3B}"/>
                  </a:ext>
                </a:extLst>
              </p:cNvPr>
              <p:cNvSpPr txBox="1"/>
              <p:nvPr/>
            </p:nvSpPr>
            <p:spPr>
              <a:xfrm>
                <a:off x="4213132" y="5657640"/>
                <a:ext cx="10697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/>
                        </a:rPr>
                        <m:t>𝐴𝐵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000">
                  <a:solidFill>
                    <a:prstClr val="black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83BD8266-A5BD-45D9-A799-020C58F7A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32" y="5657640"/>
                <a:ext cx="106978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CC9910A5-1BCE-42A2-8FD2-565F1F93549E}"/>
                  </a:ext>
                </a:extLst>
              </p:cNvPr>
              <p:cNvSpPr txBox="1"/>
              <p:nvPr/>
            </p:nvSpPr>
            <p:spPr>
              <a:xfrm>
                <a:off x="1499418" y="6171250"/>
                <a:ext cx="2581732" cy="54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ea typeface="宋体" charset="-122"/>
                  </a:rPr>
                  <a:t>定理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：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/>
                      </a:rPr>
                      <m:t>𝑭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/>
                      </a:rPr>
                      <m:t>𝑩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/>
                      </a:rPr>
                      <m:t>𝑨𝑩</m:t>
                    </m:r>
                  </m:oMath>
                </a14:m>
                <a:endParaRPr lang="en-US" altLang="zh-CN" sz="2000" b="1" dirty="0">
                  <a:solidFill>
                    <a:srgbClr val="FF0000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CC9910A5-1BCE-42A2-8FD2-565F1F935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418" y="6171250"/>
                <a:ext cx="2581732" cy="540000"/>
              </a:xfrm>
              <a:prstGeom prst="rect">
                <a:avLst/>
              </a:prstGeom>
              <a:blipFill>
                <a:blip r:embed="rId13"/>
                <a:stretch>
                  <a:fillRect l="-472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10">
                <a:extLst>
                  <a:ext uri="{FF2B5EF4-FFF2-40B4-BE49-F238E27FC236}">
                    <a16:creationId xmlns:a16="http://schemas.microsoft.com/office/drawing/2014/main" id="{0E37DBE9-FA8D-48B8-9A66-DF3CDBCED31F}"/>
                  </a:ext>
                </a:extLst>
              </p:cNvPr>
              <p:cNvSpPr txBox="1"/>
              <p:nvPr/>
            </p:nvSpPr>
            <p:spPr>
              <a:xfrm>
                <a:off x="4072368" y="6213893"/>
                <a:ext cx="2069606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sz="200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zh-CN" altLang="en-US" sz="2000" i="1" dirty="0">
                  <a:solidFill>
                    <a:prstClr val="black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28" name="TextBox 10">
                <a:extLst>
                  <a:ext uri="{FF2B5EF4-FFF2-40B4-BE49-F238E27FC236}">
                    <a16:creationId xmlns:a16="http://schemas.microsoft.com/office/drawing/2014/main" id="{0E37DBE9-FA8D-48B8-9A66-DF3CDBCE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368" y="6213893"/>
                <a:ext cx="2069606" cy="4397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A26BE6-E647-4587-AB20-834ED1B2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69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0" y="1100"/>
                <a:ext cx="12192000" cy="900000"/>
              </a:xfrm>
              <a:solidFill>
                <a:srgbClr val="DEEBF7"/>
              </a:solidFill>
            </p:spPr>
            <p:txBody>
              <a:bodyPr>
                <a:normAutofit/>
              </a:bodyPr>
              <a:lstStyle/>
              <a:p>
                <a:pPr lvl="1" algn="ctr" rtl="0">
                  <a:spcBef>
                    <a:spcPct val="0"/>
                  </a:spcBef>
                </a:pPr>
                <a:r>
                  <a:rPr lang="zh-CN" altLang="en-US" sz="3200" dirty="0"/>
                  <a:t>最大项法 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3200" dirty="0"/>
                  <a:t> = </a:t>
                </a:r>
                <a:r>
                  <a:rPr lang="en-US" altLang="zh-TW" sz="3200" dirty="0" err="1">
                    <a:latin typeface="Symbol" pitchFamily="18" charset="2"/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3200" dirty="0"/>
                  <a:t>(1,3,7,11,15)</a:t>
                </a:r>
                <a:r>
                  <a:rPr lang="zh-CN" altLang="en-US" sz="3200" dirty="0"/>
                  <a:t>，</a:t>
                </a:r>
                <a14:m>
                  <m:oMath xmlns:m="http://schemas.openxmlformats.org/officeDocument/2006/math"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TW" sz="3200" dirty="0"/>
                  <a:t> = </a:t>
                </a:r>
                <a:r>
                  <a:rPr lang="en-US" altLang="zh-TW" sz="3200" dirty="0" err="1">
                    <a:latin typeface="Symbol" pitchFamily="18" charset="2"/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3200" dirty="0"/>
                  <a:t>(0,2,5)</a:t>
                </a:r>
                <a:endParaRPr lang="en-US" altLang="zh-CN" sz="3200" dirty="0"/>
              </a:p>
            </p:txBody>
          </p:sp>
        </mc:Choice>
        <mc:Fallback xmlns="">
          <p:sp>
            <p:nvSpPr>
              <p:cNvPr id="4813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100"/>
                <a:ext cx="12192000" cy="900000"/>
              </a:xfr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548692"/>
                  </p:ext>
                </p:extLst>
              </p:nvPr>
            </p:nvGraphicFramePr>
            <p:xfrm>
              <a:off x="229319" y="92199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548692"/>
                  </p:ext>
                </p:extLst>
              </p:nvPr>
            </p:nvGraphicFramePr>
            <p:xfrm>
              <a:off x="229319" y="92199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78556"/>
                  </p:ext>
                </p:extLst>
              </p:nvPr>
            </p:nvGraphicFramePr>
            <p:xfrm>
              <a:off x="8279496" y="92199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578556"/>
                  </p:ext>
                </p:extLst>
              </p:nvPr>
            </p:nvGraphicFramePr>
            <p:xfrm>
              <a:off x="8279496" y="92199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5"/>
                          <a:stretch>
                            <a:fillRect l="-649"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52813" y="1470899"/>
                <a:ext cx="30886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Cambria Math"/>
                  </a:rPr>
                  <a:t>都为</a:t>
                </a:r>
                <a:r>
                  <a:rPr lang="en-US" altLang="zh-CN" sz="2400" dirty="0">
                    <a:latin typeface="Cambria Math"/>
                  </a:rPr>
                  <a:t>0</a:t>
                </a:r>
                <a:r>
                  <a:rPr lang="zh-CN" altLang="en-US" sz="2400" dirty="0">
                    <a:latin typeface="Cambria Math"/>
                  </a:rPr>
                  <a:t>时：</a:t>
                </a:r>
                <a:endParaRPr lang="en-US" altLang="zh-CN" sz="2400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sz="2400" i="1">
                          <a:latin typeface="Cambria Math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sz="2400" i="1">
                          <a:latin typeface="Cambria Math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813" y="1470899"/>
                <a:ext cx="3088602" cy="830997"/>
              </a:xfrm>
              <a:prstGeom prst="rect">
                <a:avLst/>
              </a:prstGeom>
              <a:blipFill>
                <a:blip r:embed="rId6"/>
                <a:stretch>
                  <a:fillRect t="-7299"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752426" y="2821653"/>
                <a:ext cx="39758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Cambria Math"/>
                  </a:rPr>
                  <a:t>都为</a:t>
                </a:r>
                <a:r>
                  <a:rPr lang="en-US" altLang="zh-CN" sz="2400" dirty="0">
                    <a:latin typeface="Cambria Math"/>
                  </a:rPr>
                  <a:t>1</a:t>
                </a:r>
                <a:r>
                  <a:rPr lang="zh-CN" altLang="en-US" sz="2400" dirty="0">
                    <a:latin typeface="Cambria Math"/>
                  </a:rPr>
                  <a:t>时：</a:t>
                </a:r>
                <a:endParaRPr lang="en-US" altLang="zh-CN" sz="2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𝐹</m:t>
                      </m:r>
                      <m:r>
                        <a:rPr lang="en-US" altLang="zh-CN" sz="2400" i="1">
                          <a:latin typeface="Cambria Math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sz="2400" i="1">
                          <a:latin typeface="Cambria Math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sz="2400" i="1">
                          <a:latin typeface="Cambria Math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26" y="2821653"/>
                <a:ext cx="3975897" cy="830997"/>
              </a:xfrm>
              <a:prstGeom prst="rect">
                <a:avLst/>
              </a:prstGeom>
              <a:blipFill>
                <a:blip r:embed="rId7"/>
                <a:stretch>
                  <a:fillRect t="-7353" b="-9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595561"/>
                  </p:ext>
                </p:extLst>
              </p:nvPr>
            </p:nvGraphicFramePr>
            <p:xfrm>
              <a:off x="229319" y="39781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595561"/>
                  </p:ext>
                </p:extLst>
              </p:nvPr>
            </p:nvGraphicFramePr>
            <p:xfrm>
              <a:off x="229319" y="39781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8"/>
                          <a:stretch>
                            <a:fillRect t="-980" r="-262338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左中括号 21"/>
          <p:cNvSpPr/>
          <p:nvPr/>
        </p:nvSpPr>
        <p:spPr>
          <a:xfrm>
            <a:off x="3072838" y="1570068"/>
            <a:ext cx="720000" cy="2088232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中括号 26"/>
          <p:cNvSpPr/>
          <p:nvPr/>
        </p:nvSpPr>
        <p:spPr>
          <a:xfrm>
            <a:off x="11209703" y="2663252"/>
            <a:ext cx="656858" cy="988629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中括号 27"/>
          <p:cNvSpPr/>
          <p:nvPr/>
        </p:nvSpPr>
        <p:spPr>
          <a:xfrm rot="10800000">
            <a:off x="8999304" y="2673973"/>
            <a:ext cx="688607" cy="988629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中括号 29"/>
          <p:cNvSpPr/>
          <p:nvPr/>
        </p:nvSpPr>
        <p:spPr>
          <a:xfrm rot="10800000">
            <a:off x="982298" y="1578775"/>
            <a:ext cx="720000" cy="2088232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317205" y="2664073"/>
            <a:ext cx="969764" cy="93810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237433" y="2126376"/>
            <a:ext cx="969764" cy="98863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9303556" y="2654896"/>
            <a:ext cx="1040505" cy="9969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中括号 33"/>
          <p:cNvSpPr/>
          <p:nvPr/>
        </p:nvSpPr>
        <p:spPr>
          <a:xfrm rot="10800000">
            <a:off x="8999303" y="2126426"/>
            <a:ext cx="753079" cy="988629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左中括号 34"/>
          <p:cNvSpPr/>
          <p:nvPr/>
        </p:nvSpPr>
        <p:spPr>
          <a:xfrm>
            <a:off x="11113402" y="2126377"/>
            <a:ext cx="753079" cy="988629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66422" y="4643598"/>
            <a:ext cx="4963114" cy="2088232"/>
            <a:chOff x="-557578" y="4699018"/>
            <a:chExt cx="4963114" cy="2088232"/>
          </a:xfrm>
        </p:grpSpPr>
        <p:sp>
          <p:nvSpPr>
            <p:cNvPr id="36" name="左中括号 35"/>
            <p:cNvSpPr/>
            <p:nvPr/>
          </p:nvSpPr>
          <p:spPr>
            <a:xfrm>
              <a:off x="1578549" y="4699018"/>
              <a:ext cx="720000" cy="2088232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 rot="10800000">
              <a:off x="-557578" y="4699018"/>
              <a:ext cx="720000" cy="2088232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-256881" y="5783573"/>
              <a:ext cx="1040505" cy="89986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2298549" y="5512301"/>
                  <a:ext cx="21069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>
                            <a:latin typeface="Cambria Math"/>
                          </a:rPr>
                          <m:t> </m:t>
                        </m:r>
                        <m:r>
                          <a:rPr lang="en-US" altLang="zh-CN" sz="2400" b="0" i="1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CN" sz="2400" i="1" dirty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549" y="5512301"/>
                  <a:ext cx="2106987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578"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6326449" y="538478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无关项简化了逻辑函数表达式。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900264-27A1-4654-8F8A-883BDE91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6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箭头: 下 35">
            <a:extLst>
              <a:ext uri="{FF2B5EF4-FFF2-40B4-BE49-F238E27FC236}">
                <a16:creationId xmlns:a16="http://schemas.microsoft.com/office/drawing/2014/main" id="{2FC0C6A1-FA64-4F7D-86F5-1040B85241CF}"/>
              </a:ext>
            </a:extLst>
          </p:cNvPr>
          <p:cNvSpPr/>
          <p:nvPr/>
        </p:nvSpPr>
        <p:spPr>
          <a:xfrm>
            <a:off x="3953147" y="2148345"/>
            <a:ext cx="812169" cy="4611757"/>
          </a:xfrm>
          <a:prstGeom prst="downArrow">
            <a:avLst>
              <a:gd name="adj1" fmla="val 50000"/>
              <a:gd name="adj2" fmla="val 29021"/>
            </a:avLst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2AAD7AB-749C-4A97-8254-B8615633383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dirty="0"/>
              <a:t>用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两次取反法</a:t>
            </a:r>
            <a:r>
              <a:rPr lang="zh-CN" altLang="en-US" sz="4000" dirty="0"/>
              <a:t> 求 最简“</a:t>
            </a:r>
            <a:r>
              <a:rPr lang="zh-CN" altLang="en-US" sz="4000" b="1" dirty="0"/>
              <a:t>或</a:t>
            </a:r>
            <a:r>
              <a:rPr lang="en-US" altLang="zh-CN" sz="4000" b="1" dirty="0"/>
              <a:t>-</a:t>
            </a:r>
            <a:r>
              <a:rPr lang="zh-CN" altLang="en-US" sz="4000" b="1" dirty="0"/>
              <a:t>与</a:t>
            </a:r>
            <a:r>
              <a:rPr lang="zh-CN" altLang="en-US" sz="4000" dirty="0"/>
              <a:t>”表达式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BB9ACACD-8531-4F94-BD37-350E9B688A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156" y="1047777"/>
                <a:ext cx="4385919" cy="58079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BB9ACACD-8531-4F94-BD37-350E9B68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56" y="1047777"/>
                <a:ext cx="4385919" cy="5807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D2C12F6-BBCC-4733-A6C2-D586F8329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885" y="5578103"/>
                <a:ext cx="2551918" cy="580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6D2C12F6-BBCC-4733-A6C2-D586F8329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5" y="5578103"/>
                <a:ext cx="2551918" cy="580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6352BA92-0498-4680-A0B5-765D6E311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885" y="6062732"/>
                <a:ext cx="4096739" cy="580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̿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6352BA92-0498-4680-A0B5-765D6E31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5" y="6062732"/>
                <a:ext cx="4096739" cy="580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3">
            <a:extLst>
              <a:ext uri="{FF2B5EF4-FFF2-40B4-BE49-F238E27FC236}">
                <a16:creationId xmlns:a16="http://schemas.microsoft.com/office/drawing/2014/main" id="{0CA40B34-A8F3-431F-BE2D-AC6C066CB4E8}"/>
              </a:ext>
            </a:extLst>
          </p:cNvPr>
          <p:cNvSpPr/>
          <p:nvPr/>
        </p:nvSpPr>
        <p:spPr>
          <a:xfrm>
            <a:off x="1895140" y="3704622"/>
            <a:ext cx="399047" cy="164347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031B529-6A39-430F-B8AC-247B886B8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742073"/>
              </p:ext>
            </p:extLst>
          </p:nvPr>
        </p:nvGraphicFramePr>
        <p:xfrm>
          <a:off x="567738" y="3108690"/>
          <a:ext cx="2790398" cy="2352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946">
                <a:tc>
                  <a:txBody>
                    <a:bodyPr/>
                    <a:lstStyle/>
                    <a:p>
                      <a:endParaRPr lang="zh-CN" altLang="en-US" sz="2200" b="1" baseline="3000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11</a:t>
                      </a:r>
                      <a:endParaRPr lang="zh-CN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C823FBB-1DD9-4114-B726-D09EBAD1A89E}"/>
                  </a:ext>
                </a:extLst>
              </p:cNvPr>
              <p:cNvSpPr/>
              <p:nvPr/>
            </p:nvSpPr>
            <p:spPr>
              <a:xfrm>
                <a:off x="267082" y="3284871"/>
                <a:ext cx="5520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C823FBB-1DD9-4114-B726-D09EBAD1A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2" y="3284871"/>
                <a:ext cx="5520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D982BC0-587B-4648-963B-C1DC81A9D6A8}"/>
                  </a:ext>
                </a:extLst>
              </p:cNvPr>
              <p:cNvSpPr/>
              <p:nvPr/>
            </p:nvSpPr>
            <p:spPr>
              <a:xfrm>
                <a:off x="756811" y="3014355"/>
                <a:ext cx="551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D982BC0-587B-4648-963B-C1DC81A9D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11" y="3014355"/>
                <a:ext cx="5515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13">
            <a:extLst>
              <a:ext uri="{FF2B5EF4-FFF2-40B4-BE49-F238E27FC236}">
                <a16:creationId xmlns:a16="http://schemas.microsoft.com/office/drawing/2014/main" id="{334D0E14-0C3D-4FC5-8986-9FA184BE6709}"/>
              </a:ext>
            </a:extLst>
          </p:cNvPr>
          <p:cNvSpPr/>
          <p:nvPr/>
        </p:nvSpPr>
        <p:spPr>
          <a:xfrm>
            <a:off x="1406732" y="5063998"/>
            <a:ext cx="1848963" cy="351527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63DDAC4-7F91-4244-9704-5A53E0E310AD}"/>
                  </a:ext>
                </a:extLst>
              </p:cNvPr>
              <p:cNvSpPr txBox="1"/>
              <p:nvPr/>
            </p:nvSpPr>
            <p:spPr>
              <a:xfrm>
                <a:off x="4226904" y="4323239"/>
                <a:ext cx="16626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000" dirty="0"/>
                  <a:t>的卡诺图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63DDAC4-7F91-4244-9704-5A53E0E31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04" y="4323239"/>
                <a:ext cx="1662635" cy="400110"/>
              </a:xfrm>
              <a:prstGeom prst="rect">
                <a:avLst/>
              </a:prstGeom>
              <a:blipFill>
                <a:blip r:embed="rId7"/>
                <a:stretch>
                  <a:fillRect l="-3297" t="-7576" r="-3663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C5BE6E9-80A9-474F-8390-585CE50397F7}"/>
                  </a:ext>
                </a:extLst>
              </p:cNvPr>
              <p:cNvSpPr txBox="1"/>
              <p:nvPr/>
            </p:nvSpPr>
            <p:spPr>
              <a:xfrm>
                <a:off x="4226904" y="5320008"/>
                <a:ext cx="14061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2000" b="1" dirty="0"/>
                  <a:t>的化简</a:t>
                </a:r>
                <a:br>
                  <a:rPr lang="en-US" altLang="zh-CN" sz="2000" b="1" dirty="0"/>
                </a:br>
                <a:r>
                  <a:rPr lang="zh-CN" altLang="en-US" sz="2000" b="1" dirty="0"/>
                  <a:t>合并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2000" b="1" dirty="0"/>
                  <a:t>项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C5BE6E9-80A9-474F-8390-585CE5039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04" y="5320008"/>
                <a:ext cx="1406154" cy="707886"/>
              </a:xfrm>
              <a:prstGeom prst="rect">
                <a:avLst/>
              </a:prstGeom>
              <a:blipFill>
                <a:blip r:embed="rId8"/>
                <a:stretch>
                  <a:fillRect l="-3896" t="-5172" r="-4329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3B48A00-40D9-4E0A-88CF-6EE359B4E5C3}"/>
                  </a:ext>
                </a:extLst>
              </p:cNvPr>
              <p:cNvSpPr txBox="1"/>
              <p:nvPr/>
            </p:nvSpPr>
            <p:spPr>
              <a:xfrm>
                <a:off x="4226904" y="6122294"/>
                <a:ext cx="1220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zh-CN" altLang="en-US" sz="2000" b="1" dirty="0"/>
                  <a:t>取反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3B48A00-40D9-4E0A-88CF-6EE359B4E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04" y="6122294"/>
                <a:ext cx="1220206" cy="400110"/>
              </a:xfrm>
              <a:prstGeom prst="rect">
                <a:avLst/>
              </a:prstGeom>
              <a:blipFill>
                <a:blip r:embed="rId9"/>
                <a:stretch>
                  <a:fillRect l="-4478" t="-7576" r="-4478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3A6475CA-763C-4CA3-8DFC-913DC341E74D}"/>
              </a:ext>
            </a:extLst>
          </p:cNvPr>
          <p:cNvSpPr txBox="1"/>
          <p:nvPr/>
        </p:nvSpPr>
        <p:spPr>
          <a:xfrm>
            <a:off x="0" y="1789765"/>
            <a:ext cx="6096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卡诺图合并所有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最小项，再公式取反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id="{431849E5-670A-45CF-BABA-A1DA3AB52D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5092" y="1057748"/>
                <a:ext cx="4385919" cy="58079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内容占位符 2">
                <a:extLst>
                  <a:ext uri="{FF2B5EF4-FFF2-40B4-BE49-F238E27FC236}">
                    <a16:creationId xmlns:a16="http://schemas.microsoft.com/office/drawing/2014/main" id="{431849E5-670A-45CF-BABA-A1DA3AB5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92" y="1057748"/>
                <a:ext cx="4385919" cy="5807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B621100D-059D-49F3-A535-51AD3CE84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07856"/>
              </p:ext>
            </p:extLst>
          </p:nvPr>
        </p:nvGraphicFramePr>
        <p:xfrm>
          <a:off x="6909711" y="3085225"/>
          <a:ext cx="2790398" cy="2352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946">
                <a:tc>
                  <a:txBody>
                    <a:bodyPr/>
                    <a:lstStyle/>
                    <a:p>
                      <a:endParaRPr lang="zh-CN" altLang="en-US" sz="2200" b="1" baseline="3000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11</a:t>
                      </a:r>
                      <a:endParaRPr lang="zh-CN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F357FB7-416D-40F8-8915-BE8926DF9BBA}"/>
                  </a:ext>
                </a:extLst>
              </p:cNvPr>
              <p:cNvSpPr/>
              <p:nvPr/>
            </p:nvSpPr>
            <p:spPr>
              <a:xfrm>
                <a:off x="6609055" y="3261406"/>
                <a:ext cx="5520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F357FB7-416D-40F8-8915-BE8926DF9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055" y="3261406"/>
                <a:ext cx="5520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D3499C3-F628-41B1-8173-E33FF7B94E38}"/>
                  </a:ext>
                </a:extLst>
              </p:cNvPr>
              <p:cNvSpPr/>
              <p:nvPr/>
            </p:nvSpPr>
            <p:spPr>
              <a:xfrm>
                <a:off x="7098784" y="2990890"/>
                <a:ext cx="551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D3499C3-F628-41B1-8173-E33FF7B94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784" y="2990890"/>
                <a:ext cx="5515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左中括号 46">
            <a:extLst>
              <a:ext uri="{FF2B5EF4-FFF2-40B4-BE49-F238E27FC236}">
                <a16:creationId xmlns:a16="http://schemas.microsoft.com/office/drawing/2014/main" id="{2FC0D20F-8266-48C1-9486-0110145BD159}"/>
              </a:ext>
            </a:extLst>
          </p:cNvPr>
          <p:cNvSpPr/>
          <p:nvPr/>
        </p:nvSpPr>
        <p:spPr>
          <a:xfrm rot="10800000">
            <a:off x="7513540" y="3622539"/>
            <a:ext cx="585345" cy="1764768"/>
          </a:xfrm>
          <a:prstGeom prst="leftBracket">
            <a:avLst>
              <a:gd name="adj" fmla="val 23752"/>
            </a:avLst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左中括号 47">
            <a:extLst>
              <a:ext uri="{FF2B5EF4-FFF2-40B4-BE49-F238E27FC236}">
                <a16:creationId xmlns:a16="http://schemas.microsoft.com/office/drawing/2014/main" id="{4F0D1A23-010A-4DBF-A995-7389A85A9E88}"/>
              </a:ext>
            </a:extLst>
          </p:cNvPr>
          <p:cNvSpPr/>
          <p:nvPr/>
        </p:nvSpPr>
        <p:spPr>
          <a:xfrm>
            <a:off x="9306392" y="3648352"/>
            <a:ext cx="523015" cy="1738956"/>
          </a:xfrm>
          <a:prstGeom prst="leftBracket">
            <a:avLst>
              <a:gd name="adj" fmla="val 23752"/>
            </a:avLst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中括号 50">
            <a:extLst>
              <a:ext uri="{FF2B5EF4-FFF2-40B4-BE49-F238E27FC236}">
                <a16:creationId xmlns:a16="http://schemas.microsoft.com/office/drawing/2014/main" id="{83F7EF5D-1BBB-49F1-9998-7F0206EC083A}"/>
              </a:ext>
            </a:extLst>
          </p:cNvPr>
          <p:cNvSpPr/>
          <p:nvPr/>
        </p:nvSpPr>
        <p:spPr>
          <a:xfrm rot="16200000">
            <a:off x="8907356" y="3331866"/>
            <a:ext cx="523015" cy="843527"/>
          </a:xfrm>
          <a:prstGeom prst="leftBracket">
            <a:avLst>
              <a:gd name="adj" fmla="val 23752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左中括号 51">
            <a:extLst>
              <a:ext uri="{FF2B5EF4-FFF2-40B4-BE49-F238E27FC236}">
                <a16:creationId xmlns:a16="http://schemas.microsoft.com/office/drawing/2014/main" id="{275AC18A-0D39-45DC-809C-149E0FC10083}"/>
              </a:ext>
            </a:extLst>
          </p:cNvPr>
          <p:cNvSpPr/>
          <p:nvPr/>
        </p:nvSpPr>
        <p:spPr>
          <a:xfrm rot="5400000">
            <a:off x="8917706" y="4898245"/>
            <a:ext cx="523015" cy="843527"/>
          </a:xfrm>
          <a:prstGeom prst="leftBracket">
            <a:avLst>
              <a:gd name="adj" fmla="val 23752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内容占位符 2">
                <a:extLst>
                  <a:ext uri="{FF2B5EF4-FFF2-40B4-BE49-F238E27FC236}">
                    <a16:creationId xmlns:a16="http://schemas.microsoft.com/office/drawing/2014/main" id="{FD9D44E0-AFB2-4624-A5F3-42A857D042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326" y="2402073"/>
                <a:ext cx="3444460" cy="580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内容占位符 2">
                <a:extLst>
                  <a:ext uri="{FF2B5EF4-FFF2-40B4-BE49-F238E27FC236}">
                    <a16:creationId xmlns:a16="http://schemas.microsoft.com/office/drawing/2014/main" id="{FD9D44E0-AFB2-4624-A5F3-42A857D04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26" y="2402073"/>
                <a:ext cx="3444460" cy="5807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内容占位符 2">
                <a:extLst>
                  <a:ext uri="{FF2B5EF4-FFF2-40B4-BE49-F238E27FC236}">
                    <a16:creationId xmlns:a16="http://schemas.microsoft.com/office/drawing/2014/main" id="{4EF26F4C-FBF8-4758-8308-AB4EF151C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326" y="5578104"/>
                <a:ext cx="2375304" cy="580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内容占位符 2">
                <a:extLst>
                  <a:ext uri="{FF2B5EF4-FFF2-40B4-BE49-F238E27FC236}">
                    <a16:creationId xmlns:a16="http://schemas.microsoft.com/office/drawing/2014/main" id="{4EF26F4C-FBF8-4758-8308-AB4EF151C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26" y="5578104"/>
                <a:ext cx="2375304" cy="5807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BEC5BBD8-CC1C-43AE-A1D4-11D4A139EA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6326" y="6071936"/>
                <a:ext cx="3206719" cy="580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̿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BEC5BBD8-CC1C-43AE-A1D4-11D4A139E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26" y="6071936"/>
                <a:ext cx="3206719" cy="5807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>
            <a:extLst>
              <a:ext uri="{FF2B5EF4-FFF2-40B4-BE49-F238E27FC236}">
                <a16:creationId xmlns:a16="http://schemas.microsoft.com/office/drawing/2014/main" id="{293FB748-B637-4F4A-9173-0DAFB3A192F0}"/>
              </a:ext>
            </a:extLst>
          </p:cNvPr>
          <p:cNvSpPr txBox="1"/>
          <p:nvPr/>
        </p:nvSpPr>
        <p:spPr>
          <a:xfrm>
            <a:off x="6096000" y="1785752"/>
            <a:ext cx="6096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公式取反，卡诺图化简，公式再取反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EC1BBA-6317-414E-ACDF-E9840C4198BA}"/>
              </a:ext>
            </a:extLst>
          </p:cNvPr>
          <p:cNvCxnSpPr>
            <a:cxnSpLocks/>
          </p:cNvCxnSpPr>
          <p:nvPr/>
        </p:nvCxnSpPr>
        <p:spPr>
          <a:xfrm>
            <a:off x="6096000" y="861582"/>
            <a:ext cx="0" cy="601200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箭头: 下 61">
            <a:extLst>
              <a:ext uri="{FF2B5EF4-FFF2-40B4-BE49-F238E27FC236}">
                <a16:creationId xmlns:a16="http://schemas.microsoft.com/office/drawing/2014/main" id="{3B226622-E5BC-4EA2-BEEB-9B935A6BC28D}"/>
              </a:ext>
            </a:extLst>
          </p:cNvPr>
          <p:cNvSpPr/>
          <p:nvPr/>
        </p:nvSpPr>
        <p:spPr>
          <a:xfrm>
            <a:off x="9942239" y="2186979"/>
            <a:ext cx="812169" cy="4611757"/>
          </a:xfrm>
          <a:prstGeom prst="downArrow">
            <a:avLst>
              <a:gd name="adj1" fmla="val 50000"/>
              <a:gd name="adj2" fmla="val 29021"/>
            </a:avLst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DC7FDC0-06C1-483A-AD15-57F401563ADA}"/>
                  </a:ext>
                </a:extLst>
              </p:cNvPr>
              <p:cNvSpPr txBox="1"/>
              <p:nvPr/>
            </p:nvSpPr>
            <p:spPr>
              <a:xfrm>
                <a:off x="10264352" y="4325661"/>
                <a:ext cx="16626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2000" dirty="0"/>
                  <a:t>的卡诺图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DC7FDC0-06C1-483A-AD15-57F401563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352" y="4325661"/>
                <a:ext cx="1662635" cy="400110"/>
              </a:xfrm>
              <a:prstGeom prst="rect">
                <a:avLst/>
              </a:prstGeom>
              <a:blipFill>
                <a:blip r:embed="rId16"/>
                <a:stretch>
                  <a:fillRect l="-3297" t="-9231" r="-3297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268842A-9977-4B7C-AD1D-96E025D99145}"/>
                  </a:ext>
                </a:extLst>
              </p:cNvPr>
              <p:cNvSpPr txBox="1"/>
              <p:nvPr/>
            </p:nvSpPr>
            <p:spPr>
              <a:xfrm>
                <a:off x="10271205" y="5258304"/>
                <a:ext cx="14061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2000" dirty="0"/>
                  <a:t>的化简</a:t>
                </a:r>
                <a:br>
                  <a:rPr lang="en-US" altLang="zh-CN" sz="2000" dirty="0"/>
                </a:br>
                <a:r>
                  <a:rPr lang="zh-CN" altLang="en-US" sz="2000" dirty="0"/>
                  <a:t>合并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000" dirty="0"/>
                  <a:t>项</a:t>
                </a: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268842A-9977-4B7C-AD1D-96E025D9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205" y="5258304"/>
                <a:ext cx="1406154" cy="707886"/>
              </a:xfrm>
              <a:prstGeom prst="rect">
                <a:avLst/>
              </a:prstGeom>
              <a:blipFill>
                <a:blip r:embed="rId17"/>
                <a:stretch>
                  <a:fillRect l="-3896" t="-5172" r="-3896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A19725C-217C-4E27-99FA-28F5AFEA6299}"/>
                  </a:ext>
                </a:extLst>
              </p:cNvPr>
              <p:cNvSpPr txBox="1"/>
              <p:nvPr/>
            </p:nvSpPr>
            <p:spPr>
              <a:xfrm>
                <a:off x="10292403" y="6158895"/>
                <a:ext cx="1220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zh-CN" altLang="en-US" sz="2000" b="1" dirty="0"/>
                  <a:t>取反</a:t>
                </a: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A19725C-217C-4E27-99FA-28F5AFEA6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403" y="6158895"/>
                <a:ext cx="1220206" cy="400110"/>
              </a:xfrm>
              <a:prstGeom prst="rect">
                <a:avLst/>
              </a:prstGeom>
              <a:blipFill>
                <a:blip r:embed="rId18"/>
                <a:stretch>
                  <a:fillRect l="-4478" t="-7576" r="-4478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9089FA2-45DD-455E-9B2D-1595B215FC7F}"/>
                  </a:ext>
                </a:extLst>
              </p:cNvPr>
              <p:cNvSpPr txBox="1"/>
              <p:nvPr/>
            </p:nvSpPr>
            <p:spPr>
              <a:xfrm>
                <a:off x="10245779" y="2480649"/>
                <a:ext cx="16626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2000" b="1" dirty="0"/>
                  <a:t>的表达式</a:t>
                </a: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9089FA2-45DD-455E-9B2D-1595B215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779" y="2480649"/>
                <a:ext cx="1662635" cy="400110"/>
              </a:xfrm>
              <a:prstGeom prst="rect">
                <a:avLst/>
              </a:prstGeom>
              <a:blipFill>
                <a:blip r:embed="rId19"/>
                <a:stretch>
                  <a:fillRect l="-3309" t="-9091" r="-36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6094F4-629A-40DF-9B0E-54EA4CCA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48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9" grpId="0"/>
      <p:bldP spid="10" grpId="0"/>
      <p:bldP spid="15" grpId="0" animBg="1"/>
      <p:bldP spid="17" grpId="0"/>
      <p:bldP spid="18" grpId="0"/>
      <p:bldP spid="21" grpId="0" animBg="1"/>
      <p:bldP spid="22" grpId="0"/>
      <p:bldP spid="23" grpId="0"/>
      <p:bldP spid="24" grpId="0"/>
      <p:bldP spid="44" grpId="0"/>
      <p:bldP spid="45" grpId="0"/>
      <p:bldP spid="47" grpId="0" animBg="1"/>
      <p:bldP spid="48" grpId="0" animBg="1"/>
      <p:bldP spid="51" grpId="0" animBg="1"/>
      <p:bldP spid="52" grpId="0" animBg="1"/>
      <p:bldP spid="55" grpId="0"/>
      <p:bldP spid="57" grpId="0"/>
      <p:bldP spid="58" grpId="0"/>
      <p:bldP spid="62" grpId="0" animBg="1"/>
      <p:bldP spid="56" grpId="0"/>
      <p:bldP spid="63" grpId="0"/>
      <p:bldP spid="64" grpId="0"/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01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0" y="-1"/>
                <a:ext cx="12192000" cy="900000"/>
              </a:xfrm>
              <a:solidFill>
                <a:srgbClr val="DEEBF7"/>
              </a:solidFill>
            </p:spPr>
            <p:txBody>
              <a:bodyPr>
                <a:normAutofit/>
              </a:bodyPr>
              <a:lstStyle/>
              <a:p>
                <a:r>
                  <a:rPr lang="en-US" altLang="zh-CN" sz="4000" dirty="0">
                    <a:solidFill>
                      <a:schemeClr val="bg1">
                        <a:lumMod val="50000"/>
                      </a:schemeClr>
                    </a:solidFill>
                  </a:rPr>
                  <a:t>【</a:t>
                </a:r>
                <a:r>
                  <a:rPr lang="zh-CN" altLang="en-US" sz="4000" dirty="0">
                    <a:solidFill>
                      <a:schemeClr val="bg1">
                        <a:lumMod val="50000"/>
                      </a:schemeClr>
                    </a:solidFill>
                  </a:rPr>
                  <a:t>练习</a:t>
                </a:r>
                <a:r>
                  <a:rPr lang="en-US" altLang="zh-CN" sz="4000" dirty="0">
                    <a:solidFill>
                      <a:schemeClr val="bg1">
                        <a:lumMod val="50000"/>
                      </a:schemeClr>
                    </a:solidFill>
                  </a:rPr>
                  <a:t>5】</a:t>
                </a:r>
                <a:r>
                  <a:rPr lang="zh-CN" altLang="en-US" dirty="0"/>
                  <a:t>化简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(1,3,4,6)</m:t>
                        </m:r>
                      </m:e>
                    </m:nary>
                  </m:oMath>
                </a14:m>
                <a:endParaRPr lang="en-US" altLang="zh-CN" sz="4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01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1"/>
                <a:ext cx="12192000" cy="900000"/>
              </a:xfrm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513411" y="1304376"/>
            <a:ext cx="3220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3200" b="1" dirty="0"/>
              <a:t> 积之和的形式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00223" y="1304376"/>
            <a:ext cx="3220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457200" indent="-457200">
              <a:buFont typeface="+mj-ea"/>
              <a:buAutoNum type="circleNumDbPlain"/>
              <a:defRPr sz="3200" b="1"/>
            </a:lvl1pPr>
          </a:lstStyle>
          <a:p>
            <a:pPr>
              <a:buFont typeface="+mj-ea"/>
              <a:buAutoNum type="circleNumDbPlain" startAt="2"/>
            </a:pPr>
            <a:r>
              <a:rPr lang="en-US" altLang="zh-CN" dirty="0"/>
              <a:t> </a:t>
            </a:r>
            <a:r>
              <a:rPr lang="zh-CN" altLang="en-US" dirty="0"/>
              <a:t>和之积的形式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70031" y="2226868"/>
                <a:ext cx="3950953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031" y="2226868"/>
                <a:ext cx="3950953" cy="986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825216" y="2226868"/>
                <a:ext cx="3988079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216" y="2226868"/>
                <a:ext cx="3988079" cy="986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1075181" y="355168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8184157"/>
                  </p:ext>
                </p:extLst>
              </p:nvPr>
            </p:nvGraphicFramePr>
            <p:xfrm>
              <a:off x="1075181" y="355168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/>
            </p:nvGraphicFramePr>
            <p:xfrm>
              <a:off x="6875644" y="352469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4808313"/>
                  </p:ext>
                </p:extLst>
              </p:nvPr>
            </p:nvGraphicFramePr>
            <p:xfrm>
              <a:off x="6875644" y="352469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7"/>
                          <a:stretch>
                            <a:fillRect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/>
          <p:cNvGrpSpPr/>
          <p:nvPr/>
        </p:nvGrpSpPr>
        <p:grpSpPr>
          <a:xfrm>
            <a:off x="1586585" y="4105869"/>
            <a:ext cx="8734991" cy="2454742"/>
            <a:chOff x="62584" y="3722146"/>
            <a:chExt cx="8734991" cy="2454742"/>
          </a:xfrm>
        </p:grpSpPr>
        <p:sp>
          <p:nvSpPr>
            <p:cNvPr id="12" name="圆角矩形 11"/>
            <p:cNvSpPr/>
            <p:nvPr/>
          </p:nvSpPr>
          <p:spPr>
            <a:xfrm>
              <a:off x="966643" y="3827213"/>
              <a:ext cx="1067631" cy="468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左中括号 12"/>
            <p:cNvSpPr/>
            <p:nvPr/>
          </p:nvSpPr>
          <p:spPr>
            <a:xfrm>
              <a:off x="2188750" y="4302338"/>
              <a:ext cx="741264" cy="604858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左中括号 13"/>
            <p:cNvSpPr/>
            <p:nvPr/>
          </p:nvSpPr>
          <p:spPr>
            <a:xfrm rot="10800000">
              <a:off x="62584" y="4296658"/>
              <a:ext cx="741264" cy="606581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783270" y="4346044"/>
              <a:ext cx="1067631" cy="468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左中括号 16"/>
            <p:cNvSpPr/>
            <p:nvPr/>
          </p:nvSpPr>
          <p:spPr>
            <a:xfrm>
              <a:off x="8000556" y="3722146"/>
              <a:ext cx="741264" cy="604858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左中括号 17"/>
            <p:cNvSpPr/>
            <p:nvPr/>
          </p:nvSpPr>
          <p:spPr>
            <a:xfrm rot="10800000">
              <a:off x="5885759" y="3734072"/>
              <a:ext cx="741264" cy="606581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515096" y="5463088"/>
                  <a:ext cx="190629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96" y="5463088"/>
                  <a:ext cx="1906291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153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6335994" y="5189653"/>
                  <a:ext cx="190629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𝒙𝒛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994" y="5189653"/>
                  <a:ext cx="1906291" cy="461665"/>
                </a:xfrm>
                <a:prstGeom prst="rect">
                  <a:avLst/>
                </a:prstGeom>
                <a:blipFill>
                  <a:blip r:embed="rId9"/>
                  <a:stretch>
                    <a:fillRect r="-153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6012262" y="5715223"/>
                  <a:ext cx="27853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=(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262" y="5715223"/>
                  <a:ext cx="2785313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AB7A-8ABD-4CFC-AFC1-44151207D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44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18DBFB61-E5C4-45AC-8B42-1CF4A36ED1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22189" y="4375743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45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54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 panose="02040503050406030204" pitchFamily="18" charset="0"/>
                                </a:rPr>
                                <m:t>𝒒𝒓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18DBFB61-E5C4-45AC-8B42-1CF4A36ED1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95890"/>
                  </p:ext>
                </p:extLst>
              </p:nvPr>
            </p:nvGraphicFramePr>
            <p:xfrm>
              <a:off x="1322189" y="4375743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45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54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r="-327642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DDC1C3-6AA9-4A4E-9FF8-4CA4A87851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1652"/>
                <a:ext cx="12192000" cy="900000"/>
              </a:xfrm>
              <a:solidFill>
                <a:srgbClr val="DEEBF7"/>
              </a:solidFill>
            </p:spPr>
            <p:txBody>
              <a:bodyPr anchor="ctr">
                <a:normAutofit/>
              </a:bodyPr>
              <a:lstStyle/>
              <a:p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【</a:t>
                </a: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练习</a:t>
                </a:r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6】</a:t>
                </a:r>
                <a:r>
                  <a:rPr lang="zh-CN" altLang="en-US" sz="3600" dirty="0"/>
                  <a:t>化简 </a:t>
                </a:r>
                <a14:m>
                  <m:oMath xmlns:m="http://schemas.openxmlformats.org/officeDocument/2006/math"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)(</m:t>
                    </m:r>
                    <m:acc>
                      <m:accPr>
                        <m:chr m:val="̅"/>
                        <m:ctrlPr>
                          <a:rPr lang="pt-BR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altLang="zh-CN" sz="3600" b="1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pt-BR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b="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altLang="zh-CN" sz="36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pt-BR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pt-BR" altLang="zh-CN" sz="3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3DDC1C3-6AA9-4A4E-9FF8-4CA4A8785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1652"/>
                <a:ext cx="12192000" cy="900000"/>
              </a:xfrm>
              <a:blipFill>
                <a:blip r:embed="rId4"/>
                <a:stretch>
                  <a:fillRect b="-8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6D856F7A-6189-42C8-B11C-5F6B425F63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22190" y="1709723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45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54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 panose="02040503050406030204" pitchFamily="18" charset="0"/>
                                </a:rPr>
                                <m:t>𝒒𝒓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6D856F7A-6189-42C8-B11C-5F6B425F63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7803732"/>
                  </p:ext>
                </p:extLst>
              </p:nvPr>
            </p:nvGraphicFramePr>
            <p:xfrm>
              <a:off x="1322190" y="1709723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451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54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5"/>
                          <a:stretch>
                            <a:fillRect t="-980" r="-327642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左中括号 7">
            <a:extLst>
              <a:ext uri="{FF2B5EF4-FFF2-40B4-BE49-F238E27FC236}">
                <a16:creationId xmlns:a16="http://schemas.microsoft.com/office/drawing/2014/main" id="{6751D49F-04FF-4E34-B177-0157017F8B94}"/>
              </a:ext>
            </a:extLst>
          </p:cNvPr>
          <p:cNvSpPr/>
          <p:nvPr/>
        </p:nvSpPr>
        <p:spPr>
          <a:xfrm>
            <a:off x="4052927" y="2381523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中括号 8">
            <a:extLst>
              <a:ext uri="{FF2B5EF4-FFF2-40B4-BE49-F238E27FC236}">
                <a16:creationId xmlns:a16="http://schemas.microsoft.com/office/drawing/2014/main" id="{5CA1A30D-53FB-427F-95E1-A0B317FF37CE}"/>
              </a:ext>
            </a:extLst>
          </p:cNvPr>
          <p:cNvSpPr/>
          <p:nvPr/>
        </p:nvSpPr>
        <p:spPr>
          <a:xfrm rot="10800000">
            <a:off x="1911145" y="2381360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27">
            <a:extLst>
              <a:ext uri="{FF2B5EF4-FFF2-40B4-BE49-F238E27FC236}">
                <a16:creationId xmlns:a16="http://schemas.microsoft.com/office/drawing/2014/main" id="{09A1B7A0-7AEB-4191-B95C-2CEE61C1E3BA}"/>
              </a:ext>
            </a:extLst>
          </p:cNvPr>
          <p:cNvSpPr/>
          <p:nvPr/>
        </p:nvSpPr>
        <p:spPr>
          <a:xfrm>
            <a:off x="3976120" y="2365071"/>
            <a:ext cx="462677" cy="99364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28">
            <a:extLst>
              <a:ext uri="{FF2B5EF4-FFF2-40B4-BE49-F238E27FC236}">
                <a16:creationId xmlns:a16="http://schemas.microsoft.com/office/drawing/2014/main" id="{A4C6BE3A-C4CE-4F0F-9255-1F6C32709378}"/>
              </a:ext>
            </a:extLst>
          </p:cNvPr>
          <p:cNvSpPr/>
          <p:nvPr/>
        </p:nvSpPr>
        <p:spPr>
          <a:xfrm rot="5400000">
            <a:off x="3106699" y="2603619"/>
            <a:ext cx="428755" cy="104411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中括号 15">
            <a:extLst>
              <a:ext uri="{FF2B5EF4-FFF2-40B4-BE49-F238E27FC236}">
                <a16:creationId xmlns:a16="http://schemas.microsoft.com/office/drawing/2014/main" id="{5307472A-4841-4E83-A631-E880D1FE3B10}"/>
              </a:ext>
            </a:extLst>
          </p:cNvPr>
          <p:cNvSpPr/>
          <p:nvPr/>
        </p:nvSpPr>
        <p:spPr>
          <a:xfrm>
            <a:off x="4052927" y="5044777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中括号 16">
            <a:extLst>
              <a:ext uri="{FF2B5EF4-FFF2-40B4-BE49-F238E27FC236}">
                <a16:creationId xmlns:a16="http://schemas.microsoft.com/office/drawing/2014/main" id="{9CF4DC9E-EDD1-4524-935A-EBCC894E5E15}"/>
              </a:ext>
            </a:extLst>
          </p:cNvPr>
          <p:cNvSpPr/>
          <p:nvPr/>
        </p:nvSpPr>
        <p:spPr>
          <a:xfrm rot="10800000">
            <a:off x="1911145" y="5044614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27">
            <a:extLst>
              <a:ext uri="{FF2B5EF4-FFF2-40B4-BE49-F238E27FC236}">
                <a16:creationId xmlns:a16="http://schemas.microsoft.com/office/drawing/2014/main" id="{10420B00-E997-4DC9-ADEA-04F5C376F533}"/>
              </a:ext>
            </a:extLst>
          </p:cNvPr>
          <p:cNvSpPr/>
          <p:nvPr/>
        </p:nvSpPr>
        <p:spPr>
          <a:xfrm>
            <a:off x="3394684" y="5597275"/>
            <a:ext cx="1044113" cy="37337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28">
            <a:extLst>
              <a:ext uri="{FF2B5EF4-FFF2-40B4-BE49-F238E27FC236}">
                <a16:creationId xmlns:a16="http://schemas.microsoft.com/office/drawing/2014/main" id="{F4F5943D-1744-40B3-91C7-889AC4951569}"/>
              </a:ext>
            </a:extLst>
          </p:cNvPr>
          <p:cNvSpPr/>
          <p:nvPr/>
        </p:nvSpPr>
        <p:spPr>
          <a:xfrm rot="5400000">
            <a:off x="3117350" y="5317289"/>
            <a:ext cx="373373" cy="104411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75757E5-0579-4AC1-97DA-D39F17F3AFD8}"/>
                  </a:ext>
                </a:extLst>
              </p:cNvPr>
              <p:cNvSpPr/>
              <p:nvPr/>
            </p:nvSpPr>
            <p:spPr>
              <a:xfrm>
                <a:off x="5843627" y="2541965"/>
                <a:ext cx="41876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zh-CN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altLang="zh-CN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zh-CN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altLang="zh-CN" sz="3200" i="1" dirty="0">
                        <a:latin typeface="Cambria Math" panose="02040503050406030204" pitchFamily="18" charset="0"/>
                      </a:rPr>
                      <m:t>)(</m:t>
                    </m:r>
                    <m:acc>
                      <m:accPr>
                        <m:chr m:val="̅"/>
                        <m:ctrlPr>
                          <a:rPr lang="pt-BR" altLang="zh-CN" sz="3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altLang="zh-CN" sz="32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altLang="zh-CN" sz="3200" i="1" dirty="0">
                        <a:latin typeface="Cambria Math" panose="02040503050406030204" pitchFamily="18" charset="0"/>
                      </a:rPr>
                      <m:t>) (</m:t>
                    </m:r>
                    <m:acc>
                      <m:accPr>
                        <m:chr m:val="̅"/>
                        <m:ctrlPr>
                          <a:rPr lang="pt-BR" altLang="zh-CN" sz="3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pt-BR" altLang="zh-CN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altLang="zh-CN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pt-BR" altLang="zh-CN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dirty="0"/>
                  <a:t> 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75757E5-0579-4AC1-97DA-D39F17F3A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27" y="2541965"/>
                <a:ext cx="418768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BB8DEAA-9954-4EE0-90CE-BEFB2502AB17}"/>
                  </a:ext>
                </a:extLst>
              </p:cNvPr>
              <p:cNvSpPr/>
              <p:nvPr/>
            </p:nvSpPr>
            <p:spPr>
              <a:xfrm>
                <a:off x="5843627" y="5143282"/>
                <a:ext cx="41275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altLang="zh-CN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altLang="zh-CN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altLang="zh-CN" sz="3200" i="1" dirty="0" smtClean="0">
                          <a:latin typeface="Cambria Math" panose="02040503050406030204" pitchFamily="18" charset="0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pt-BR" altLang="zh-CN" sz="32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pt-BR" altLang="zh-CN" sz="32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altLang="zh-CN" sz="32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pt-BR" altLang="zh-CN" sz="3200" i="1" dirty="0">
                          <a:latin typeface="Cambria Math" panose="02040503050406030204" pitchFamily="18" charset="0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pt-BR" altLang="zh-CN" sz="3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pt-BR" altLang="zh-CN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altLang="zh-CN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pt-BR" altLang="zh-CN" sz="3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BB8DEAA-9954-4EE0-90CE-BEFB2502A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27" y="5143282"/>
                <a:ext cx="412754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15DD9-5182-4696-B67C-D06CFE43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8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6A500307-30A6-462C-86CE-5DCABDFF9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dirty="0"/>
              <a:t>奇函数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37CBB2-A199-4973-812F-BF9A168F4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7" y="2335337"/>
            <a:ext cx="4847795" cy="9347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FA3BE0-456B-4DF2-A519-429E6E85E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7" y="1740834"/>
            <a:ext cx="2159590" cy="3416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0024DD-8FB2-4B2B-8D15-22A35988E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80" y="1664597"/>
            <a:ext cx="4038263" cy="12512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92DCC3-B02C-4E8C-AEF5-1182A91A716B}"/>
              </a:ext>
            </a:extLst>
          </p:cNvPr>
          <p:cNvSpPr txBox="1"/>
          <p:nvPr/>
        </p:nvSpPr>
        <p:spPr>
          <a:xfrm>
            <a:off x="3643661" y="1716356"/>
            <a:ext cx="1088760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/>
              <a:t>相</a:t>
            </a:r>
            <a:r>
              <a:rPr lang="zh-CN" altLang="en-US" sz="2000" b="1"/>
              <a:t>异</a:t>
            </a:r>
            <a:r>
              <a:rPr lang="zh-CN" altLang="en-US" sz="2000"/>
              <a:t>为</a:t>
            </a:r>
            <a:r>
              <a:rPr lang="en-US" altLang="zh-CN" sz="2000"/>
              <a:t>1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6FD4CA9-503A-4867-890A-CA43F6A8D649}"/>
                  </a:ext>
                </a:extLst>
              </p:cNvPr>
              <p:cNvSpPr/>
              <p:nvPr/>
            </p:nvSpPr>
            <p:spPr>
              <a:xfrm>
                <a:off x="3078511" y="896523"/>
                <a:ext cx="628973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只有奇数个输入变量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6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𝟏</m:t>
                    </m:r>
                  </m:oMath>
                </a14:m>
                <a:r>
                  <a:rPr lang="zh-CN" altLang="en-US" sz="2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时，输出值才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6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𝟏</m:t>
                    </m:r>
                  </m:oMath>
                </a14:m>
                <a:endParaRPr lang="zh-CN" altLang="en-US" sz="26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6FD4CA9-503A-4867-890A-CA43F6A8D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511" y="896523"/>
                <a:ext cx="6289735" cy="492443"/>
              </a:xfrm>
              <a:prstGeom prst="rect">
                <a:avLst/>
              </a:prstGeom>
              <a:blipFill>
                <a:blip r:embed="rId5"/>
                <a:stretch>
                  <a:fillRect l="-1744" t="-13580" b="-28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86D75FF2-4585-4C51-B951-934B6C905029}"/>
              </a:ext>
            </a:extLst>
          </p:cNvPr>
          <p:cNvGrpSpPr/>
          <p:nvPr/>
        </p:nvGrpSpPr>
        <p:grpSpPr>
          <a:xfrm>
            <a:off x="869281" y="3344649"/>
            <a:ext cx="10453437" cy="3278481"/>
            <a:chOff x="869281" y="3344649"/>
            <a:chExt cx="10453437" cy="327848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A12DC11-5775-44E1-9D69-ED1A750A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81" y="4785178"/>
              <a:ext cx="2062698" cy="178670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052B249-C2A2-45D9-AD73-FB734B9F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365" y="3573048"/>
              <a:ext cx="2786353" cy="305008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5F0B80-2DC6-412E-8F28-AD9F10BCD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628" y="3344649"/>
              <a:ext cx="4128811" cy="1221658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20BF6E-75BF-4F7C-963F-2A3143EF53E0}"/>
                </a:ext>
              </a:extLst>
            </p:cNvPr>
            <p:cNvSpPr/>
            <p:nvPr/>
          </p:nvSpPr>
          <p:spPr>
            <a:xfrm>
              <a:off x="4591074" y="4756569"/>
              <a:ext cx="3173431" cy="11440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/>
                <a:t>三变量或三变量以上的</a:t>
              </a:r>
              <a:r>
                <a:rPr lang="zh-CN" altLang="en-US" sz="2400" b="1">
                  <a:solidFill>
                    <a:srgbClr val="FF0000"/>
                  </a:solidFill>
                </a:rPr>
                <a:t>⊕</a:t>
              </a:r>
              <a:r>
                <a:rPr lang="zh-CN" altLang="en-US" sz="2400" b="1"/>
                <a:t>运算都是</a:t>
              </a:r>
              <a:r>
                <a:rPr lang="zh-CN" altLang="en-US" sz="2400" b="1">
                  <a:solidFill>
                    <a:srgbClr val="FF0000"/>
                  </a:solidFill>
                </a:rPr>
                <a:t>奇函数</a:t>
              </a:r>
              <a:r>
                <a:rPr lang="zh-CN" altLang="en-US" sz="2400" b="1"/>
                <a:t>。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F7A40F-82C5-45A2-9B89-8315E1D9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39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6331E-13F2-4FD5-9869-C2C0F419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F84DA-89E0-4055-8C7E-B70DBBE6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教材</a:t>
            </a:r>
            <a:r>
              <a:rPr lang="en-US" altLang="zh-CN"/>
              <a:t>P56</a:t>
            </a:r>
            <a:r>
              <a:rPr lang="zh-CN" altLang="en-US"/>
              <a:t>，</a:t>
            </a:r>
            <a:r>
              <a:rPr lang="en-US" altLang="zh-CN"/>
              <a:t>2.1e)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D6645-483F-4959-B907-153910C9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31" y="1637263"/>
            <a:ext cx="2571750" cy="460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A1AB3-383F-49DB-862C-2C9D121F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45" y="1196376"/>
            <a:ext cx="8540152" cy="440887"/>
          </a:xfrm>
          <a:prstGeom prst="rect">
            <a:avLst/>
          </a:prstGeom>
        </p:spPr>
      </p:pic>
      <p:graphicFrame>
        <p:nvGraphicFramePr>
          <p:cNvPr id="8" name="表格 32">
            <a:extLst>
              <a:ext uri="{FF2B5EF4-FFF2-40B4-BE49-F238E27FC236}">
                <a16:creationId xmlns:a16="http://schemas.microsoft.com/office/drawing/2014/main" id="{17562D22-D4BB-485B-BA9A-07D58F5FF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24998"/>
              </p:ext>
            </p:extLst>
          </p:nvPr>
        </p:nvGraphicFramePr>
        <p:xfrm>
          <a:off x="6418944" y="2376605"/>
          <a:ext cx="2790398" cy="2352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946">
                <a:tc>
                  <a:txBody>
                    <a:bodyPr/>
                    <a:lstStyle/>
                    <a:p>
                      <a:endParaRPr lang="zh-CN" altLang="en-US" sz="2200" b="1" baseline="3000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34">
                <a:extLst>
                  <a:ext uri="{FF2B5EF4-FFF2-40B4-BE49-F238E27FC236}">
                    <a16:creationId xmlns:a16="http://schemas.microsoft.com/office/drawing/2014/main" id="{2DF1761A-ACD9-472B-8F30-1AAAD523FB69}"/>
                  </a:ext>
                </a:extLst>
              </p:cNvPr>
              <p:cNvSpPr/>
              <p:nvPr/>
            </p:nvSpPr>
            <p:spPr>
              <a:xfrm>
                <a:off x="6154049" y="2548305"/>
                <a:ext cx="551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9" name="矩形 34">
                <a:extLst>
                  <a:ext uri="{FF2B5EF4-FFF2-40B4-BE49-F238E27FC236}">
                    <a16:creationId xmlns:a16="http://schemas.microsoft.com/office/drawing/2014/main" id="{2DF1761A-ACD9-472B-8F30-1AAAD523F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049" y="2548305"/>
                <a:ext cx="5515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35">
                <a:extLst>
                  <a:ext uri="{FF2B5EF4-FFF2-40B4-BE49-F238E27FC236}">
                    <a16:creationId xmlns:a16="http://schemas.microsoft.com/office/drawing/2014/main" id="{B6D3207A-9C23-4458-9A73-16C1DD3E8748}"/>
                  </a:ext>
                </a:extLst>
              </p:cNvPr>
              <p:cNvSpPr/>
              <p:nvPr/>
            </p:nvSpPr>
            <p:spPr>
              <a:xfrm>
                <a:off x="6643778" y="2277789"/>
                <a:ext cx="5520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矩形 35">
                <a:extLst>
                  <a:ext uri="{FF2B5EF4-FFF2-40B4-BE49-F238E27FC236}">
                    <a16:creationId xmlns:a16="http://schemas.microsoft.com/office/drawing/2014/main" id="{B6D3207A-9C23-4458-9A73-16C1DD3E8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78" y="2277789"/>
                <a:ext cx="5520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EFCE6CF-7418-49F7-96CA-5843DF9AE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971" y="5567597"/>
            <a:ext cx="529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9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470AE20-EBC3-442C-B82D-89CAF45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反函数、对偶式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3339066-D413-4AE7-AB77-E8D215E64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7709535"/>
                  </p:ext>
                </p:extLst>
              </p:nvPr>
            </p:nvGraphicFramePr>
            <p:xfrm>
              <a:off x="689550" y="2985817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3339066-D413-4AE7-AB77-E8D215E64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7709535"/>
                  </p:ext>
                </p:extLst>
              </p:nvPr>
            </p:nvGraphicFramePr>
            <p:xfrm>
              <a:off x="689550" y="2985817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826" r="-333884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A5697102-5933-47EC-8671-34ABE2FE01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5987684"/>
                  </p:ext>
                </p:extLst>
              </p:nvPr>
            </p:nvGraphicFramePr>
            <p:xfrm>
              <a:off x="6141724" y="161278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A5697102-5933-47EC-8671-34ABE2FE01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5987684"/>
                  </p:ext>
                </p:extLst>
              </p:nvPr>
            </p:nvGraphicFramePr>
            <p:xfrm>
              <a:off x="6141724" y="161278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AD5719-81A0-41C5-8C7B-D0B8D58C8BCF}"/>
                  </a:ext>
                </a:extLst>
              </p:cNvPr>
              <p:cNvSpPr txBox="1"/>
              <p:nvPr/>
            </p:nvSpPr>
            <p:spPr>
              <a:xfrm>
                <a:off x="7143513" y="1004793"/>
                <a:ext cx="17531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accent1"/>
                    </a:solidFill>
                  </a:rPr>
                  <a:t>反函数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AD5719-81A0-41C5-8C7B-D0B8D58C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513" y="1004793"/>
                <a:ext cx="1753198" cy="523220"/>
              </a:xfrm>
              <a:prstGeom prst="rect">
                <a:avLst/>
              </a:prstGeom>
              <a:blipFill>
                <a:blip r:embed="rId4"/>
                <a:stretch>
                  <a:fillRect l="-7317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D7F2C112-F195-4979-85DF-87F04A9A1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346860"/>
                  </p:ext>
                </p:extLst>
              </p:nvPr>
            </p:nvGraphicFramePr>
            <p:xfrm>
              <a:off x="6216486" y="4913815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D7F2C112-F195-4979-85DF-87F04A9A1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346860"/>
                  </p:ext>
                </p:extLst>
              </p:nvPr>
            </p:nvGraphicFramePr>
            <p:xfrm>
              <a:off x="6216486" y="4913815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5"/>
                          <a:stretch>
                            <a:fillRect t="-980" r="-334711" b="-1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BB7500-BD41-4202-9873-5BE19E672312}"/>
                  </a:ext>
                </a:extLst>
              </p:cNvPr>
              <p:cNvSpPr txBox="1"/>
              <p:nvPr/>
            </p:nvSpPr>
            <p:spPr>
              <a:xfrm>
                <a:off x="7418719" y="3943967"/>
                <a:ext cx="14779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accent1"/>
                    </a:solidFill>
                  </a:rPr>
                  <a:t>对偶</a:t>
                </a:r>
                <a:r>
                  <a:rPr lang="en-US" altLang="zh-CN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BB7500-BD41-4202-9873-5BE19E67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719" y="3943967"/>
                <a:ext cx="1477992" cy="523220"/>
              </a:xfrm>
              <a:prstGeom prst="rect">
                <a:avLst/>
              </a:prstGeom>
              <a:blipFill>
                <a:blip r:embed="rId6"/>
                <a:stretch>
                  <a:fillRect l="-8678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右 14">
            <a:extLst>
              <a:ext uri="{FF2B5EF4-FFF2-40B4-BE49-F238E27FC236}">
                <a16:creationId xmlns:a16="http://schemas.microsoft.com/office/drawing/2014/main" id="{DDFFEB2A-31DF-46FA-983F-E2E917825958}"/>
              </a:ext>
            </a:extLst>
          </p:cNvPr>
          <p:cNvSpPr/>
          <p:nvPr/>
        </p:nvSpPr>
        <p:spPr>
          <a:xfrm rot="19880691">
            <a:off x="4508600" y="2538464"/>
            <a:ext cx="1000664" cy="40831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6079CB86-1ED1-44A1-8042-D9B568014E98}"/>
              </a:ext>
            </a:extLst>
          </p:cNvPr>
          <p:cNvSpPr/>
          <p:nvPr/>
        </p:nvSpPr>
        <p:spPr>
          <a:xfrm rot="1719309" flipV="1">
            <a:off x="4508598" y="4306947"/>
            <a:ext cx="1000664" cy="408317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447DED4-83CA-4802-BBCA-CD92CC540C46}"/>
              </a:ext>
            </a:extLst>
          </p:cNvPr>
          <p:cNvCxnSpPr/>
          <p:nvPr/>
        </p:nvCxnSpPr>
        <p:spPr>
          <a:xfrm>
            <a:off x="6339856" y="6082069"/>
            <a:ext cx="360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3A1CB6B-EB27-40C4-B44F-51540E7D7ED8}"/>
                  </a:ext>
                </a:extLst>
              </p:cNvPr>
              <p:cNvSpPr txBox="1"/>
              <p:nvPr/>
            </p:nvSpPr>
            <p:spPr>
              <a:xfrm>
                <a:off x="1586697" y="2380210"/>
                <a:ext cx="2015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̅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3A1CB6B-EB27-40C4-B44F-51540E7D7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697" y="2380210"/>
                <a:ext cx="201503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A60D91-CCDC-4F7D-BB06-8D356E91356C}"/>
                  </a:ext>
                </a:extLst>
              </p:cNvPr>
              <p:cNvSpPr txBox="1"/>
              <p:nvPr/>
            </p:nvSpPr>
            <p:spPr>
              <a:xfrm>
                <a:off x="8712426" y="3973003"/>
                <a:ext cx="2705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AA60D91-CCDC-4F7D-BB06-8D356E913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26" y="3973003"/>
                <a:ext cx="270516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FF6AAEC-6C68-4C68-8BBC-38B769A07F4F}"/>
                  </a:ext>
                </a:extLst>
              </p:cNvPr>
              <p:cNvSpPr txBox="1"/>
              <p:nvPr/>
            </p:nvSpPr>
            <p:spPr>
              <a:xfrm>
                <a:off x="8725359" y="4487088"/>
                <a:ext cx="24837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𝑥𝑧</m:t>
                      </m:r>
                      <m:r>
                        <a:rPr lang="en-US" altLang="zh-CN" sz="2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FF6AAEC-6C68-4C68-8BBC-38B769A0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359" y="4487088"/>
                <a:ext cx="248375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左弧形 23">
            <a:extLst>
              <a:ext uri="{FF2B5EF4-FFF2-40B4-BE49-F238E27FC236}">
                <a16:creationId xmlns:a16="http://schemas.microsoft.com/office/drawing/2014/main" id="{05ECC748-4674-4935-BD30-4CDCBB42C04F}"/>
              </a:ext>
            </a:extLst>
          </p:cNvPr>
          <p:cNvSpPr/>
          <p:nvPr/>
        </p:nvSpPr>
        <p:spPr>
          <a:xfrm flipH="1">
            <a:off x="9972995" y="5727603"/>
            <a:ext cx="316302" cy="7188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箭头: 左弧形 24">
            <a:extLst>
              <a:ext uri="{FF2B5EF4-FFF2-40B4-BE49-F238E27FC236}">
                <a16:creationId xmlns:a16="http://schemas.microsoft.com/office/drawing/2014/main" id="{DB6E7B56-1DC2-449E-8595-BE289F94F6A4}"/>
              </a:ext>
            </a:extLst>
          </p:cNvPr>
          <p:cNvSpPr/>
          <p:nvPr/>
        </p:nvSpPr>
        <p:spPr>
          <a:xfrm flipV="1">
            <a:off x="5962607" y="5721575"/>
            <a:ext cx="285784" cy="7047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941E06F-535D-491E-824A-B44B6EE19BDD}"/>
              </a:ext>
            </a:extLst>
          </p:cNvPr>
          <p:cNvSpPr/>
          <p:nvPr/>
        </p:nvSpPr>
        <p:spPr>
          <a:xfrm flipV="1">
            <a:off x="6970143" y="6082069"/>
            <a:ext cx="2852468" cy="447762"/>
          </a:xfrm>
          <a:prstGeom prst="parallelogram">
            <a:avLst>
              <a:gd name="adj" fmla="val 87514"/>
            </a:avLst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8E51E3-22DE-4615-95E5-428F0B80E7F1}"/>
              </a:ext>
            </a:extLst>
          </p:cNvPr>
          <p:cNvSpPr/>
          <p:nvPr/>
        </p:nvSpPr>
        <p:spPr>
          <a:xfrm>
            <a:off x="5757947" y="964819"/>
            <a:ext cx="5874327" cy="26731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5697B44-5942-45B7-B681-8EBB21A23081}"/>
              </a:ext>
            </a:extLst>
          </p:cNvPr>
          <p:cNvSpPr/>
          <p:nvPr/>
        </p:nvSpPr>
        <p:spPr>
          <a:xfrm>
            <a:off x="5757947" y="3804963"/>
            <a:ext cx="5874327" cy="29671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6354BFE-D926-4C3A-9772-1BEA7E45628A}"/>
              </a:ext>
            </a:extLst>
          </p:cNvPr>
          <p:cNvSpPr/>
          <p:nvPr/>
        </p:nvSpPr>
        <p:spPr>
          <a:xfrm>
            <a:off x="264623" y="1977388"/>
            <a:ext cx="4057995" cy="327625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2CF51A-FA26-4C9C-82AD-AC34CF79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A9486F-EB45-4EA3-93EF-A25C75140758}"/>
              </a:ext>
            </a:extLst>
          </p:cNvPr>
          <p:cNvCxnSpPr/>
          <p:nvPr/>
        </p:nvCxnSpPr>
        <p:spPr>
          <a:xfrm flipV="1">
            <a:off x="3122762" y="2587925"/>
            <a:ext cx="4459857" cy="1217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601413-866D-4CDE-9C6C-B12126E6CB17}"/>
              </a:ext>
            </a:extLst>
          </p:cNvPr>
          <p:cNvCxnSpPr>
            <a:cxnSpLocks/>
          </p:cNvCxnSpPr>
          <p:nvPr/>
        </p:nvCxnSpPr>
        <p:spPr>
          <a:xfrm>
            <a:off x="3122762" y="3922502"/>
            <a:ext cx="4612255" cy="2408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421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470AE20-EBC3-442C-B82D-89CAF45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用卡诺图做运算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3339066-D413-4AE7-AB77-E8D215E641D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8403" y="149776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3339066-D413-4AE7-AB77-E8D215E641D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8403" y="149776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9412C87-33F4-455F-BDBD-956E95C5DF9B}"/>
                  </a:ext>
                </a:extLst>
              </p:cNvPr>
              <p:cNvSpPr txBox="1"/>
              <p:nvPr/>
            </p:nvSpPr>
            <p:spPr>
              <a:xfrm>
                <a:off x="2714448" y="941280"/>
                <a:ext cx="770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9412C87-33F4-455F-BDBD-956E95C5D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448" y="941280"/>
                <a:ext cx="77062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A5697102-5933-47EC-8671-34ABE2FE01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6305" y="149776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A5697102-5933-47EC-8671-34ABE2FE01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6305" y="149776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AD5719-81A0-41C5-8C7B-D0B8D58C8BCF}"/>
                  </a:ext>
                </a:extLst>
              </p:cNvPr>
              <p:cNvSpPr txBox="1"/>
              <p:nvPr/>
            </p:nvSpPr>
            <p:spPr>
              <a:xfrm>
                <a:off x="8212350" y="941280"/>
                <a:ext cx="770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AD5719-81A0-41C5-8C7B-D0B8D58C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350" y="941280"/>
                <a:ext cx="77062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E4539936-62CC-443E-8CED-BBA68BD79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4362234"/>
                  </p:ext>
                </p:extLst>
              </p:nvPr>
            </p:nvGraphicFramePr>
            <p:xfrm>
              <a:off x="1138403" y="480203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E4539936-62CC-443E-8CED-BBA68BD79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4362234"/>
                  </p:ext>
                </p:extLst>
              </p:nvPr>
            </p:nvGraphicFramePr>
            <p:xfrm>
              <a:off x="1138403" y="480203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0B34EB8-8002-48DF-9717-A11BA451BB9F}"/>
                  </a:ext>
                </a:extLst>
              </p:cNvPr>
              <p:cNvSpPr txBox="1"/>
              <p:nvPr/>
            </p:nvSpPr>
            <p:spPr>
              <a:xfrm>
                <a:off x="2426897" y="4245558"/>
                <a:ext cx="13457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0B34EB8-8002-48DF-9717-A11BA451B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897" y="4245558"/>
                <a:ext cx="13457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D7F2C112-F195-4979-85DF-87F04A9A1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4854715"/>
                  </p:ext>
                </p:extLst>
              </p:nvPr>
            </p:nvGraphicFramePr>
            <p:xfrm>
              <a:off x="6711067" y="480203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D7F2C112-F195-4979-85DF-87F04A9A1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4854715"/>
                  </p:ext>
                </p:extLst>
              </p:nvPr>
            </p:nvGraphicFramePr>
            <p:xfrm>
              <a:off x="6711067" y="480203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8"/>
                          <a:stretch>
                            <a:fillRect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BB7500-BD41-4202-9873-5BE19E672312}"/>
                  </a:ext>
                </a:extLst>
              </p:cNvPr>
              <p:cNvSpPr txBox="1"/>
              <p:nvPr/>
            </p:nvSpPr>
            <p:spPr>
              <a:xfrm>
                <a:off x="7769525" y="4245558"/>
                <a:ext cx="15757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BB7500-BD41-4202-9873-5BE19E67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25" y="4245558"/>
                <a:ext cx="157575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ADD7D5-278B-42C1-B81C-B433DC92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37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065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9030ECC-728D-4DF6-A5E4-7475B8E6DAC2}"/>
              </a:ext>
            </a:extLst>
          </p:cNvPr>
          <p:cNvSpPr/>
          <p:nvPr/>
        </p:nvSpPr>
        <p:spPr>
          <a:xfrm>
            <a:off x="0" y="3429000"/>
            <a:ext cx="12192000" cy="68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70AE20-EBC3-442C-B82D-89CAF45D19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用卡诺图做运算</a:t>
            </a:r>
            <a:r>
              <a:rPr lang="en-US" altLang="zh-CN" dirty="0"/>
              <a:t>(</a:t>
            </a:r>
            <a:r>
              <a:rPr lang="zh-CN" altLang="en-US" dirty="0"/>
              <a:t>含无关项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3339066-D413-4AE7-AB77-E8D215E64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7911032"/>
                  </p:ext>
                </p:extLst>
              </p:nvPr>
            </p:nvGraphicFramePr>
            <p:xfrm>
              <a:off x="1138403" y="149776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d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d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3339066-D413-4AE7-AB77-E8D215E64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7911032"/>
                  </p:ext>
                </p:extLst>
              </p:nvPr>
            </p:nvGraphicFramePr>
            <p:xfrm>
              <a:off x="1138403" y="149776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d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d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9412C87-33F4-455F-BDBD-956E95C5DF9B}"/>
                  </a:ext>
                </a:extLst>
              </p:cNvPr>
              <p:cNvSpPr txBox="1"/>
              <p:nvPr/>
            </p:nvSpPr>
            <p:spPr>
              <a:xfrm>
                <a:off x="2714448" y="941280"/>
                <a:ext cx="770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9412C87-33F4-455F-BDBD-956E95C5D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448" y="941280"/>
                <a:ext cx="77062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A5697102-5933-47EC-8671-34ABE2FE01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6305" y="149776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A5697102-5933-47EC-8671-34ABE2FE01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6305" y="149776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AD5719-81A0-41C5-8C7B-D0B8D58C8BCF}"/>
                  </a:ext>
                </a:extLst>
              </p:cNvPr>
              <p:cNvSpPr txBox="1"/>
              <p:nvPr/>
            </p:nvSpPr>
            <p:spPr>
              <a:xfrm>
                <a:off x="8212350" y="941280"/>
                <a:ext cx="770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AD5719-81A0-41C5-8C7B-D0B8D58C8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350" y="941280"/>
                <a:ext cx="77062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E4539936-62CC-443E-8CED-BBA68BD79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513038"/>
                  </p:ext>
                </p:extLst>
              </p:nvPr>
            </p:nvGraphicFramePr>
            <p:xfrm>
              <a:off x="1138403" y="480203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d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E4539936-62CC-443E-8CED-BBA68BD79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8513038"/>
                  </p:ext>
                </p:extLst>
              </p:nvPr>
            </p:nvGraphicFramePr>
            <p:xfrm>
              <a:off x="1138403" y="480203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d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0B34EB8-8002-48DF-9717-A11BA451BB9F}"/>
                  </a:ext>
                </a:extLst>
              </p:cNvPr>
              <p:cNvSpPr txBox="1"/>
              <p:nvPr/>
            </p:nvSpPr>
            <p:spPr>
              <a:xfrm>
                <a:off x="2426897" y="4245558"/>
                <a:ext cx="13457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0B34EB8-8002-48DF-9717-A11BA451B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897" y="4245558"/>
                <a:ext cx="13457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D7F2C112-F195-4979-85DF-87F04A9A1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6137160"/>
                  </p:ext>
                </p:extLst>
              </p:nvPr>
            </p:nvGraphicFramePr>
            <p:xfrm>
              <a:off x="6711067" y="480203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d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D7F2C112-F195-4979-85DF-87F04A9A1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6137160"/>
                  </p:ext>
                </p:extLst>
              </p:nvPr>
            </p:nvGraphicFramePr>
            <p:xfrm>
              <a:off x="6711067" y="480203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8"/>
                          <a:stretch>
                            <a:fillRect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d</a:t>
                          </a:r>
                          <a:endParaRPr lang="zh-CN" altLang="en-US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BB7500-BD41-4202-9873-5BE19E672312}"/>
                  </a:ext>
                </a:extLst>
              </p:cNvPr>
              <p:cNvSpPr txBox="1"/>
              <p:nvPr/>
            </p:nvSpPr>
            <p:spPr>
              <a:xfrm>
                <a:off x="7769525" y="4245558"/>
                <a:ext cx="15757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BB7500-BD41-4202-9873-5BE19E67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25" y="4245558"/>
                <a:ext cx="157575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58661C1E-A8C6-4D91-A115-367FF5B423CC}"/>
              </a:ext>
            </a:extLst>
          </p:cNvPr>
          <p:cNvGrpSpPr/>
          <p:nvPr/>
        </p:nvGrpSpPr>
        <p:grpSpPr>
          <a:xfrm>
            <a:off x="150553" y="3572286"/>
            <a:ext cx="11843388" cy="440377"/>
            <a:chOff x="150553" y="3405507"/>
            <a:chExt cx="11843388" cy="440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2CF6667C-5B54-4CA1-8D84-254747BF8296}"/>
                    </a:ext>
                  </a:extLst>
                </p:cNvPr>
                <p:cNvSpPr txBox="1"/>
                <p:nvPr/>
              </p:nvSpPr>
              <p:spPr>
                <a:xfrm>
                  <a:off x="150553" y="3405507"/>
                  <a:ext cx="163063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2CF6667C-5B54-4CA1-8D84-254747BF8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553" y="3405507"/>
                  <a:ext cx="1630639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AC0DFAC-DFA5-44D5-A57E-48F228D0E963}"/>
                    </a:ext>
                  </a:extLst>
                </p:cNvPr>
                <p:cNvSpPr txBox="1"/>
                <p:nvPr/>
              </p:nvSpPr>
              <p:spPr>
                <a:xfrm>
                  <a:off x="2036863" y="3405507"/>
                  <a:ext cx="163063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AC0DFAC-DFA5-44D5-A57E-48F228D0E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6863" y="3405507"/>
                  <a:ext cx="1630639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FAF16CD-C87E-448C-A3F0-1E48BF57A807}"/>
                    </a:ext>
                  </a:extLst>
                </p:cNvPr>
                <p:cNvSpPr txBox="1"/>
                <p:nvPr/>
              </p:nvSpPr>
              <p:spPr>
                <a:xfrm>
                  <a:off x="3923173" y="3405507"/>
                  <a:ext cx="144289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FAF16CD-C87E-448C-A3F0-1E48BF57A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173" y="3405507"/>
                  <a:ext cx="1442896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11B84D3-0A1C-488C-B076-6719F183E747}"/>
                    </a:ext>
                  </a:extLst>
                </p:cNvPr>
                <p:cNvSpPr txBox="1"/>
                <p:nvPr/>
              </p:nvSpPr>
              <p:spPr>
                <a:xfrm>
                  <a:off x="5621740" y="3405507"/>
                  <a:ext cx="146392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11B84D3-0A1C-488C-B076-6719F183E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1740" y="3405507"/>
                  <a:ext cx="1463926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2264D54-1196-4393-A80B-87725FFF0474}"/>
                    </a:ext>
                  </a:extLst>
                </p:cNvPr>
                <p:cNvSpPr txBox="1"/>
                <p:nvPr/>
              </p:nvSpPr>
              <p:spPr>
                <a:xfrm>
                  <a:off x="7341337" y="3405507"/>
                  <a:ext cx="16516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2264D54-1196-4393-A80B-87725FFF0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1337" y="3405507"/>
                  <a:ext cx="1651671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95449CF-6BA3-414D-A79B-86CA879ED433}"/>
                    </a:ext>
                  </a:extLst>
                </p:cNvPr>
                <p:cNvSpPr txBox="1"/>
                <p:nvPr/>
              </p:nvSpPr>
              <p:spPr>
                <a:xfrm>
                  <a:off x="9248679" y="3405507"/>
                  <a:ext cx="14849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95449CF-6BA3-414D-A79B-86CA879ED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8679" y="3405507"/>
                  <a:ext cx="1484957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C384590-34EA-45E0-99F3-EEA857F06B65}"/>
                    </a:ext>
                  </a:extLst>
                </p:cNvPr>
                <p:cNvSpPr txBox="1"/>
                <p:nvPr/>
              </p:nvSpPr>
              <p:spPr>
                <a:xfrm>
                  <a:off x="10989307" y="3405507"/>
                  <a:ext cx="1004634" cy="4403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C384590-34EA-45E0-99F3-EEA857F06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9307" y="3405507"/>
                  <a:ext cx="1004634" cy="4403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24AA37-6171-4196-9C8B-EF2DB4CF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38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973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多 输 出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789DC4-1A13-4578-AABA-4196A567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01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10" y="-1619"/>
            <a:ext cx="1219019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变量卡诺图</a:t>
            </a:r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22058" y="908720"/>
            <a:ext cx="2214079" cy="2273512"/>
            <a:chOff x="467544" y="1268760"/>
            <a:chExt cx="2214079" cy="2273512"/>
          </a:xfrm>
        </p:grpSpPr>
        <p:sp>
          <p:nvSpPr>
            <p:cNvPr id="3" name="矩形 2"/>
            <p:cNvSpPr/>
            <p:nvPr/>
          </p:nvSpPr>
          <p:spPr>
            <a:xfrm>
              <a:off x="1061623" y="1922272"/>
              <a:ext cx="1620000" cy="16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1"/>
              <a:endCxn id="3" idx="3"/>
            </p:cNvCxnSpPr>
            <p:nvPr/>
          </p:nvCxnSpPr>
          <p:spPr>
            <a:xfrm>
              <a:off x="1061623" y="2732272"/>
              <a:ext cx="16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>
              <a:stCxn id="3" idx="0"/>
              <a:endCxn id="3" idx="2"/>
            </p:cNvCxnSpPr>
            <p:nvPr/>
          </p:nvCxnSpPr>
          <p:spPr>
            <a:xfrm>
              <a:off x="1871623" y="1922272"/>
              <a:ext cx="0" cy="16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694368" y="1499592"/>
              <a:ext cx="367256" cy="422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02007" y="1268760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07" y="1268760"/>
                  <a:ext cx="38100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67544" y="1599183"/>
                  <a:ext cx="3776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44" y="1599183"/>
                  <a:ext cx="37760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84871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871" y="1516722"/>
                  <a:ext cx="407483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076959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59" y="1516722"/>
                  <a:ext cx="407483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36125" y="2164794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125" y="2164794"/>
                  <a:ext cx="407483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36125" y="295688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125" y="2956882"/>
                  <a:ext cx="407483" cy="4001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213537" y="216479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37" y="2164794"/>
                  <a:ext cx="550151" cy="40011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05625" y="216479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625" y="2164794"/>
                  <a:ext cx="550151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213537" y="2956882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37" y="2956882"/>
                  <a:ext cx="550151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005625" y="2956882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625" y="2956882"/>
                  <a:ext cx="550151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/>
          <p:cNvGrpSpPr/>
          <p:nvPr/>
        </p:nvGrpSpPr>
        <p:grpSpPr>
          <a:xfrm>
            <a:off x="5818980" y="908720"/>
            <a:ext cx="2214079" cy="2273512"/>
            <a:chOff x="3366033" y="1268760"/>
            <a:chExt cx="2214079" cy="2273512"/>
          </a:xfrm>
        </p:grpSpPr>
        <p:sp>
          <p:nvSpPr>
            <p:cNvPr id="31" name="矩形 30"/>
            <p:cNvSpPr/>
            <p:nvPr/>
          </p:nvSpPr>
          <p:spPr>
            <a:xfrm>
              <a:off x="3960112" y="1922272"/>
              <a:ext cx="1620000" cy="16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1"/>
              <a:endCxn id="31" idx="3"/>
            </p:cNvCxnSpPr>
            <p:nvPr/>
          </p:nvCxnSpPr>
          <p:spPr>
            <a:xfrm>
              <a:off x="3960112" y="2732272"/>
              <a:ext cx="16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31" idx="0"/>
              <a:endCxn id="31" idx="2"/>
            </p:cNvCxnSpPr>
            <p:nvPr/>
          </p:nvCxnSpPr>
          <p:spPr>
            <a:xfrm>
              <a:off x="4770112" y="1922272"/>
              <a:ext cx="0" cy="16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3592857" y="1499592"/>
              <a:ext cx="367256" cy="422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700496" y="1268760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496" y="1268760"/>
                  <a:ext cx="381002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366033" y="1599183"/>
                  <a:ext cx="3776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033" y="1599183"/>
                  <a:ext cx="37760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183360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3360" y="1516722"/>
                  <a:ext cx="407483" cy="40011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975448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448" y="1516722"/>
                  <a:ext cx="407483" cy="400110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534614" y="2164794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14" y="2164794"/>
                  <a:ext cx="407483" cy="400110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3534614" y="295688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14" y="2956882"/>
                  <a:ext cx="407483" cy="40011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090324" y="2164794"/>
                  <a:ext cx="5478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0324" y="2164794"/>
                  <a:ext cx="547842" cy="400110"/>
                </a:xfrm>
                <a:prstGeom prst="rect">
                  <a:avLst/>
                </a:prstGeom>
                <a:blipFill>
                  <a:blip r:embed="rId23"/>
                  <a:stretch>
                    <a:fillRect r="-25556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866390" y="2164794"/>
                  <a:ext cx="5478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000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390" y="2164794"/>
                  <a:ext cx="547842" cy="400110"/>
                </a:xfrm>
                <a:prstGeom prst="rect">
                  <a:avLst/>
                </a:prstGeom>
                <a:blipFill>
                  <a:blip r:embed="rId24"/>
                  <a:stretch>
                    <a:fillRect r="-18889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037501" y="2956882"/>
                  <a:ext cx="5432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01" y="2956882"/>
                  <a:ext cx="543226" cy="400110"/>
                </a:xfrm>
                <a:prstGeom prst="rect">
                  <a:avLst/>
                </a:prstGeom>
                <a:blipFill>
                  <a:blip r:embed="rId25"/>
                  <a:stretch>
                    <a:fillRect r="-26966"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894973" y="2956882"/>
                  <a:ext cx="5497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𝑥𝑦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973" y="2956882"/>
                  <a:ext cx="549702" cy="400110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/>
          <p:cNvGrpSpPr/>
          <p:nvPr/>
        </p:nvGrpSpPr>
        <p:grpSpPr>
          <a:xfrm>
            <a:off x="9015902" y="908720"/>
            <a:ext cx="2214079" cy="2273512"/>
            <a:chOff x="6318361" y="1268760"/>
            <a:chExt cx="2214079" cy="2273512"/>
          </a:xfrm>
        </p:grpSpPr>
        <p:sp>
          <p:nvSpPr>
            <p:cNvPr id="49" name="矩形 48"/>
            <p:cNvSpPr/>
            <p:nvPr/>
          </p:nvSpPr>
          <p:spPr>
            <a:xfrm>
              <a:off x="6912440" y="1922272"/>
              <a:ext cx="1620000" cy="16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/>
            <p:cNvCxnSpPr>
              <a:stCxn id="49" idx="1"/>
              <a:endCxn id="49" idx="3"/>
            </p:cNvCxnSpPr>
            <p:nvPr/>
          </p:nvCxnSpPr>
          <p:spPr>
            <a:xfrm>
              <a:off x="6912440" y="2732272"/>
              <a:ext cx="16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49" idx="0"/>
              <a:endCxn id="49" idx="2"/>
            </p:cNvCxnSpPr>
            <p:nvPr/>
          </p:nvCxnSpPr>
          <p:spPr>
            <a:xfrm>
              <a:off x="7722440" y="1922272"/>
              <a:ext cx="0" cy="16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 flipV="1">
              <a:off x="6545185" y="1499592"/>
              <a:ext cx="367256" cy="422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652824" y="1268760"/>
                  <a:ext cx="3810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824" y="1268760"/>
                  <a:ext cx="381002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6318361" y="1599183"/>
                  <a:ext cx="3776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361" y="1599183"/>
                  <a:ext cx="377604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135688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688" y="1516722"/>
                  <a:ext cx="407483" cy="400110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7927776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776" y="1516722"/>
                  <a:ext cx="407483" cy="400110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6486942" y="2164794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6942" y="2164794"/>
                  <a:ext cx="407483" cy="400110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6486942" y="295688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6942" y="2956882"/>
                  <a:ext cx="407483" cy="400110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020272" y="2164794"/>
                  <a:ext cx="5992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164794"/>
                  <a:ext cx="599267" cy="400110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861165" y="2164794"/>
                  <a:ext cx="593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1165" y="2164794"/>
                  <a:ext cx="593303" cy="400110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020272" y="2956882"/>
                  <a:ext cx="5992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956882"/>
                  <a:ext cx="599267" cy="400110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7861165" y="2956882"/>
                  <a:ext cx="5992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1165" y="2956882"/>
                  <a:ext cx="599267" cy="400110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8DF1332-0CE4-4932-AE17-08FAFCC93588}"/>
              </a:ext>
            </a:extLst>
          </p:cNvPr>
          <p:cNvSpPr txBox="1"/>
          <p:nvPr/>
        </p:nvSpPr>
        <p:spPr>
          <a:xfrm>
            <a:off x="285831" y="1581048"/>
            <a:ext cx="1723549" cy="114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</a:rPr>
              <a:t>排列方案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</a:rPr>
              <a:t>不是唯一的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86B061-380A-4B73-91B7-99155B43C7C0}"/>
              </a:ext>
            </a:extLst>
          </p:cNvPr>
          <p:cNvGrpSpPr/>
          <p:nvPr/>
        </p:nvGrpSpPr>
        <p:grpSpPr>
          <a:xfrm>
            <a:off x="0" y="3388930"/>
            <a:ext cx="12192000" cy="3469069"/>
            <a:chOff x="0" y="3388930"/>
            <a:chExt cx="12192000" cy="346906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AACC241-F7B6-4350-9508-6138262327F0}"/>
                </a:ext>
              </a:extLst>
            </p:cNvPr>
            <p:cNvSpPr/>
            <p:nvPr/>
          </p:nvSpPr>
          <p:spPr>
            <a:xfrm>
              <a:off x="0" y="3388930"/>
              <a:ext cx="12192000" cy="34690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16CC91A-F398-41AB-8544-C657881896C7}"/>
                </a:ext>
              </a:extLst>
            </p:cNvPr>
            <p:cNvGrpSpPr/>
            <p:nvPr/>
          </p:nvGrpSpPr>
          <p:grpSpPr>
            <a:xfrm>
              <a:off x="7431054" y="3466412"/>
              <a:ext cx="2258849" cy="2330961"/>
              <a:chOff x="8229599" y="3429000"/>
              <a:chExt cx="2258849" cy="2330961"/>
            </a:xfrm>
          </p:grpSpPr>
          <p:pic>
            <p:nvPicPr>
              <p:cNvPr id="68" name="Picture 5"/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" b="92"/>
              <a:stretch/>
            </p:blipFill>
            <p:spPr bwMode="auto">
              <a:xfrm>
                <a:off x="8229599" y="3429000"/>
                <a:ext cx="2258849" cy="23309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" name="圆角矩形 86"/>
              <p:cNvSpPr/>
              <p:nvPr/>
            </p:nvSpPr>
            <p:spPr>
              <a:xfrm>
                <a:off x="8974031" y="5054833"/>
                <a:ext cx="1423844" cy="524688"/>
              </a:xfrm>
              <a:prstGeom prst="roundRect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9832726" y="4262745"/>
                <a:ext cx="583175" cy="1347127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72F406D-8B2E-44F1-A05B-E6AA52A8E3AD}"/>
                </a:ext>
              </a:extLst>
            </p:cNvPr>
            <p:cNvGrpSpPr/>
            <p:nvPr/>
          </p:nvGrpSpPr>
          <p:grpSpPr>
            <a:xfrm>
              <a:off x="2329545" y="3429000"/>
              <a:ext cx="4197289" cy="3329173"/>
              <a:chOff x="866511" y="3429000"/>
              <a:chExt cx="4197289" cy="3329173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2313259" y="3429000"/>
                <a:ext cx="2214079" cy="2273512"/>
                <a:chOff x="3366033" y="1268760"/>
                <a:chExt cx="2214079" cy="2273512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3960112" y="1922272"/>
                  <a:ext cx="1620000" cy="16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/>
                <p:cNvCxnSpPr>
                  <a:stCxn id="72" idx="1"/>
                  <a:endCxn id="72" idx="3"/>
                </p:cNvCxnSpPr>
                <p:nvPr/>
              </p:nvCxnSpPr>
              <p:spPr>
                <a:xfrm>
                  <a:off x="3960112" y="2732272"/>
                  <a:ext cx="1620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>
                  <a:stCxn id="72" idx="0"/>
                  <a:endCxn id="72" idx="2"/>
                </p:cNvCxnSpPr>
                <p:nvPr/>
              </p:nvCxnSpPr>
              <p:spPr>
                <a:xfrm>
                  <a:off x="4770112" y="1922272"/>
                  <a:ext cx="0" cy="162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flipH="1" flipV="1">
                  <a:off x="3592857" y="1499592"/>
                  <a:ext cx="367256" cy="42268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3700496" y="1268760"/>
                      <a:ext cx="38100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0496" y="1268760"/>
                      <a:ext cx="381002" cy="369332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/>
                    <p:cNvSpPr txBox="1"/>
                    <p:nvPr/>
                  </p:nvSpPr>
                  <p:spPr>
                    <a:xfrm>
                      <a:off x="3366033" y="1599183"/>
                      <a:ext cx="37760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 xmlns="">
                <p:sp>
                  <p:nvSpPr>
                    <p:cNvPr id="77" name="TextBox 7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6033" y="1599183"/>
                      <a:ext cx="377604" cy="369332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/>
                    <p:cNvSpPr txBox="1"/>
                    <p:nvPr/>
                  </p:nvSpPr>
                  <p:spPr>
                    <a:xfrm>
                      <a:off x="4183360" y="1516722"/>
                      <a:ext cx="40748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oMath>
                        </m:oMathPara>
                      </a14:m>
                      <a:endParaRPr lang="zh-CN" altLang="en-US" sz="2000"/>
                    </a:p>
                  </p:txBody>
                </p:sp>
              </mc:Choice>
              <mc:Fallback xmlns="">
                <p:sp>
                  <p:nvSpPr>
                    <p:cNvPr id="78" name="TextBox 7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83360" y="1516722"/>
                      <a:ext cx="407483" cy="400110"/>
                    </a:xfrm>
                    <a:prstGeom prst="rect">
                      <a:avLst/>
                    </a:prstGeom>
                    <a:blipFill rotWithShape="1">
                      <a:blip r:embed="rId4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/>
                    <p:cNvSpPr txBox="1"/>
                    <p:nvPr/>
                  </p:nvSpPr>
                  <p:spPr>
                    <a:xfrm>
                      <a:off x="4975448" y="1516722"/>
                      <a:ext cx="40748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oMath>
                        </m:oMathPara>
                      </a14:m>
                      <a:endParaRPr lang="zh-CN" altLang="en-US" sz="2000"/>
                    </a:p>
                  </p:txBody>
                </p:sp>
              </mc:Choice>
              <mc:Fallback xmlns="">
                <p:sp>
                  <p:nvSpPr>
                    <p:cNvPr id="79" name="TextBox 7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75448" y="1516722"/>
                      <a:ext cx="407483" cy="400110"/>
                    </a:xfrm>
                    <a:prstGeom prst="rect">
                      <a:avLst/>
                    </a:prstGeom>
                    <a:blipFill rotWithShape="1"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>
                      <a:off x="3534614" y="2164794"/>
                      <a:ext cx="40748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oMath>
                        </m:oMathPara>
                      </a14:m>
                      <a:endParaRPr lang="zh-CN" altLang="en-US" sz="200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4614" y="2164794"/>
                      <a:ext cx="407483" cy="400110"/>
                    </a:xfrm>
                    <a:prstGeom prst="rect">
                      <a:avLst/>
                    </a:prstGeom>
                    <a:blipFill rotWithShape="1">
                      <a:blip r:embed="rId4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/>
                    <p:cNvSpPr txBox="1"/>
                    <p:nvPr/>
                  </p:nvSpPr>
                  <p:spPr>
                    <a:xfrm>
                      <a:off x="3534614" y="2956882"/>
                      <a:ext cx="40748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oMath>
                        </m:oMathPara>
                      </a14:m>
                      <a:endParaRPr lang="zh-CN" altLang="en-US" sz="2000"/>
                    </a:p>
                  </p:txBody>
                </p:sp>
              </mc:Choice>
              <mc:Fallback xmlns="">
                <p:sp>
                  <p:nvSpPr>
                    <p:cNvPr id="81" name="TextBox 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4614" y="2956882"/>
                      <a:ext cx="407483" cy="400110"/>
                    </a:xfrm>
                    <a:prstGeom prst="rect">
                      <a:avLst/>
                    </a:prstGeom>
                    <a:blipFill rotWithShape="1">
                      <a:blip r:embed="rId4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4060828" y="2164794"/>
                      <a:ext cx="54322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2000"/>
                    </a:p>
                  </p:txBody>
                </p:sp>
              </mc:Choice>
              <mc:Fallback xmlns="">
                <p:sp>
                  <p:nvSpPr>
                    <p:cNvPr id="82" name="TextBox 8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60828" y="2164794"/>
                      <a:ext cx="543226" cy="400110"/>
                    </a:xfrm>
                    <a:prstGeom prst="rect">
                      <a:avLst/>
                    </a:prstGeom>
                    <a:blipFill>
                      <a:blip r:embed="rId46"/>
                      <a:stretch>
                        <a:fillRect r="-25843"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4884087" y="2164794"/>
                      <a:ext cx="54784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sz="2000" i="1">
                                <a:latin typeface="Cambria Math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sz="2000"/>
                    </a:p>
                  </p:txBody>
                </p:sp>
              </mc:Choice>
              <mc:Fallback xmlns="">
                <p:sp>
                  <p:nvSpPr>
                    <p:cNvPr id="83" name="TextBox 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4087" y="2164794"/>
                      <a:ext cx="547842" cy="400110"/>
                    </a:xfrm>
                    <a:prstGeom prst="rect">
                      <a:avLst/>
                    </a:prstGeom>
                    <a:blipFill>
                      <a:blip r:embed="rId47"/>
                      <a:stretch>
                        <a:fillRect r="-17778"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/>
                    <p:cNvSpPr txBox="1"/>
                    <p:nvPr/>
                  </p:nvSpPr>
                  <p:spPr>
                    <a:xfrm>
                      <a:off x="4055198" y="2956882"/>
                      <a:ext cx="54322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i="1" smtClean="0">
                                <a:latin typeface="Cambria Math"/>
                              </a:rPr>
                              <m:t>𝑥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2000"/>
                    </a:p>
                  </p:txBody>
                </p:sp>
              </mc:Choice>
              <mc:Fallback xmlns="">
                <p:sp>
                  <p:nvSpPr>
                    <p:cNvPr id="84" name="TextBox 8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55198" y="2956882"/>
                      <a:ext cx="543226" cy="400110"/>
                    </a:xfrm>
                    <a:prstGeom prst="rect">
                      <a:avLst/>
                    </a:prstGeom>
                    <a:blipFill>
                      <a:blip r:embed="rId48"/>
                      <a:stretch>
                        <a:fillRect r="-25843" b="-757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/>
                    <p:cNvSpPr txBox="1"/>
                    <p:nvPr/>
                  </p:nvSpPr>
                  <p:spPr>
                    <a:xfrm>
                      <a:off x="4894973" y="2956882"/>
                      <a:ext cx="54970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i="1">
                                <a:latin typeface="Cambria Math"/>
                              </a:rPr>
                              <m:t>𝑥𝑦</m:t>
                            </m:r>
                          </m:oMath>
                        </m:oMathPara>
                      </a14:m>
                      <a:endParaRPr lang="zh-CN" altLang="en-US" sz="2000"/>
                    </a:p>
                  </p:txBody>
                </p:sp>
              </mc:Choice>
              <mc:Fallback xmlns="">
                <p:sp>
                  <p:nvSpPr>
                    <p:cNvPr id="85" name="TextBox 8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94973" y="2956882"/>
                      <a:ext cx="549702" cy="400110"/>
                    </a:xfrm>
                    <a:prstGeom prst="rect">
                      <a:avLst/>
                    </a:prstGeom>
                    <a:blipFill rotWithShape="1">
                      <a:blip r:embed="rId49"/>
                      <a:stretch>
                        <a:fillRect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7" name="圆角矩形 66"/>
              <p:cNvSpPr/>
              <p:nvPr/>
            </p:nvSpPr>
            <p:spPr>
              <a:xfrm>
                <a:off x="3018038" y="5085184"/>
                <a:ext cx="1423844" cy="524688"/>
              </a:xfrm>
              <a:prstGeom prst="roundRect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583121" y="5869140"/>
                    <a:ext cx="248067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altLang="zh-CN" sz="240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i="1" smtClean="0">
                              <a:latin typeface="Cambria Math"/>
                            </a:rPr>
                            <m:t>𝑥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𝑥𝑦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en-US" altLang="zh-CN" sz="2400" i="1" dirty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3121" y="5869140"/>
                    <a:ext cx="2480679" cy="461665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1184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矩形 85"/>
                  <p:cNvSpPr/>
                  <p:nvPr/>
                </p:nvSpPr>
                <p:spPr>
                  <a:xfrm>
                    <a:off x="2854079" y="6296508"/>
                    <a:ext cx="175176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6" name="矩形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4079" y="6296508"/>
                    <a:ext cx="1751762" cy="46166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AE3CF6-1E9E-4419-BB58-920B50843417}"/>
                  </a:ext>
                </a:extLst>
              </p:cNvPr>
              <p:cNvSpPr txBox="1"/>
              <p:nvPr/>
            </p:nvSpPr>
            <p:spPr>
              <a:xfrm>
                <a:off x="866511" y="4270310"/>
                <a:ext cx="5847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示例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69">
                  <a:extLst>
                    <a:ext uri="{FF2B5EF4-FFF2-40B4-BE49-F238E27FC236}">
                      <a16:creationId xmlns:a16="http://schemas.microsoft.com/office/drawing/2014/main" id="{FAAB53F2-AE8C-4F22-A7AF-C8A1822A84BA}"/>
                    </a:ext>
                  </a:extLst>
                </p:cNvPr>
                <p:cNvSpPr txBox="1"/>
                <p:nvPr/>
              </p:nvSpPr>
              <p:spPr>
                <a:xfrm>
                  <a:off x="8049940" y="5894685"/>
                  <a:ext cx="15674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altLang="zh-CN" sz="2400" i="1" dirty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89" name="TextBox 69">
                  <a:extLst>
                    <a:ext uri="{FF2B5EF4-FFF2-40B4-BE49-F238E27FC236}">
                      <a16:creationId xmlns:a16="http://schemas.microsoft.com/office/drawing/2014/main" id="{FAAB53F2-AE8C-4F22-A7AF-C8A1822A8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940" y="5894685"/>
                  <a:ext cx="1567416" cy="461665"/>
                </a:xfrm>
                <a:prstGeom prst="rect">
                  <a:avLst/>
                </a:prstGeom>
                <a:blipFill>
                  <a:blip r:embed="rId52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A733D65-27D3-4F61-B02B-043A05B6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24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412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练习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8】</a:t>
            </a:r>
            <a:r>
              <a:rPr lang="zh-CN" altLang="en-US" dirty="0"/>
              <a:t>多输出函数设计最优化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A8589-9FC3-49FB-918D-49B09E8F8476}"/>
                  </a:ext>
                </a:extLst>
              </p:cNvPr>
              <p:cNvSpPr/>
              <p:nvPr/>
            </p:nvSpPr>
            <p:spPr>
              <a:xfrm>
                <a:off x="7658085" y="1844581"/>
                <a:ext cx="3261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A8589-9FC3-49FB-918D-49B09E8F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085" y="1844581"/>
                <a:ext cx="32614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CD218D-2FE6-4099-A2C7-F219D7ED7DDB}"/>
                  </a:ext>
                </a:extLst>
              </p:cNvPr>
              <p:cNvSpPr/>
              <p:nvPr/>
            </p:nvSpPr>
            <p:spPr>
              <a:xfrm>
                <a:off x="7658085" y="3936681"/>
                <a:ext cx="44057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latin typeface="Cambria Math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CD218D-2FE6-4099-A2C7-F219D7ED7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085" y="3936681"/>
                <a:ext cx="44057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BAFE26E-0D1F-4BDB-AF70-6B9E4581A855}"/>
              </a:ext>
            </a:extLst>
          </p:cNvPr>
          <p:cNvSpPr txBox="1"/>
          <p:nvPr/>
        </p:nvSpPr>
        <p:spPr>
          <a:xfrm>
            <a:off x="1075396" y="5354957"/>
            <a:ext cx="9090950" cy="114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单输出函数</a:t>
            </a:r>
            <a:r>
              <a:rPr lang="zh-CN" altLang="en-US" sz="2400" dirty="0"/>
              <a:t>化简只须符合要求的逻辑形式达到最小覆盖即可。但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多输出函数</a:t>
            </a:r>
            <a:r>
              <a:rPr lang="zh-CN" altLang="en-US" sz="2400" dirty="0"/>
              <a:t>由于存在各个函数之间的相关性，需要考虑</a:t>
            </a:r>
            <a:r>
              <a:rPr lang="zh-CN" altLang="en-US" sz="2400" b="1" dirty="0"/>
              <a:t>公共项</a:t>
            </a:r>
            <a:r>
              <a:rPr lang="zh-CN" altLang="en-US" sz="2400" dirty="0"/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33A96EBD-3175-4F70-A13E-B374A2E7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017344"/>
                  </p:ext>
                </p:extLst>
              </p:nvPr>
            </p:nvGraphicFramePr>
            <p:xfrm>
              <a:off x="373517" y="1082205"/>
              <a:ext cx="2768694" cy="372930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632652">
                      <a:extLst>
                        <a:ext uri="{9D8B030D-6E8A-4147-A177-3AD203B41FA5}">
                          <a16:colId xmlns:a16="http://schemas.microsoft.com/office/drawing/2014/main" val="179649677"/>
                        </a:ext>
                      </a:extLst>
                    </a:gridCol>
                    <a:gridCol w="1136042">
                      <a:extLst>
                        <a:ext uri="{9D8B030D-6E8A-4147-A177-3AD203B41FA5}">
                          <a16:colId xmlns:a16="http://schemas.microsoft.com/office/drawing/2014/main" val="121679432"/>
                        </a:ext>
                      </a:extLst>
                    </a:gridCol>
                  </a:tblGrid>
                  <a:tr h="5593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kern="1200" spc="1000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pc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pc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74807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pc="1000" baseline="0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altLang="zh-CN" sz="2000" i="1" spc="0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spc="0" baseline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pc="1000" baseline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i="1" spc="0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spc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33403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spc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38830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spc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85868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spc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9293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spc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4426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spc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64042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spc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6729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spc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54999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33A96EBD-3175-4F70-A13E-B374A2E7D6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017344"/>
                  </p:ext>
                </p:extLst>
              </p:nvPr>
            </p:nvGraphicFramePr>
            <p:xfrm>
              <a:off x="373517" y="1082205"/>
              <a:ext cx="2768694" cy="372930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632652">
                      <a:extLst>
                        <a:ext uri="{9D8B030D-6E8A-4147-A177-3AD203B41FA5}">
                          <a16:colId xmlns:a16="http://schemas.microsoft.com/office/drawing/2014/main" val="179649677"/>
                        </a:ext>
                      </a:extLst>
                    </a:gridCol>
                    <a:gridCol w="1136042">
                      <a:extLst>
                        <a:ext uri="{9D8B030D-6E8A-4147-A177-3AD203B41FA5}">
                          <a16:colId xmlns:a16="http://schemas.microsoft.com/office/drawing/2014/main" val="121679432"/>
                        </a:ext>
                      </a:extLst>
                    </a:gridCol>
                  </a:tblGrid>
                  <a:tr h="5593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1087" r="-70149" b="-568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3316" t="-1087" r="-535" b="-568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480710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143077" r="-70149" b="-7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3316" t="-143077" r="-535" b="-7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4031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243077" r="-70149" b="-6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3316" t="-243077" r="-535" b="-6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302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343077" r="-70149" b="-5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3316" t="-343077" r="-535" b="-5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586871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443077" r="-70149" b="-4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3316" t="-443077" r="-535" b="-4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929395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534848" r="-70149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3316" t="-534848" r="-535" b="-2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442631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644615" r="-70149" b="-2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3316" t="-644615" r="-535" b="-2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40420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744615" r="-70149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3316" t="-744615" r="-535" b="-1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72957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844615" r="-70149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3316" t="-844615" r="-53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4999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53D5656-A246-4E4D-98F0-531CC6D6E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38086"/>
              </p:ext>
            </p:extLst>
          </p:nvPr>
        </p:nvGraphicFramePr>
        <p:xfrm>
          <a:off x="4178990" y="1080477"/>
          <a:ext cx="3186587" cy="1701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2576">
                <a:tc>
                  <a:txBody>
                    <a:bodyPr/>
                    <a:lstStyle/>
                    <a:p>
                      <a:endParaRPr lang="zh-CN" altLang="en-US" sz="2000" b="1" baseline="300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圆角矩形 221">
            <a:extLst>
              <a:ext uri="{FF2B5EF4-FFF2-40B4-BE49-F238E27FC236}">
                <a16:creationId xmlns:a16="http://schemas.microsoft.com/office/drawing/2014/main" id="{BE9CE9F6-8196-4B34-B8DB-DFC0C056C53C}"/>
              </a:ext>
            </a:extLst>
          </p:cNvPr>
          <p:cNvSpPr/>
          <p:nvPr/>
        </p:nvSpPr>
        <p:spPr>
          <a:xfrm>
            <a:off x="6196454" y="2282946"/>
            <a:ext cx="504056" cy="456929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222">
            <a:extLst>
              <a:ext uri="{FF2B5EF4-FFF2-40B4-BE49-F238E27FC236}">
                <a16:creationId xmlns:a16="http://schemas.microsoft.com/office/drawing/2014/main" id="{86B09224-DC1B-49C7-B58D-EB3C4A226D04}"/>
              </a:ext>
            </a:extLst>
          </p:cNvPr>
          <p:cNvSpPr/>
          <p:nvPr/>
        </p:nvSpPr>
        <p:spPr>
          <a:xfrm>
            <a:off x="5004129" y="1786352"/>
            <a:ext cx="1041693" cy="37925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7A939D-ADA6-44F0-B078-D73F9DE78FE4}"/>
                  </a:ext>
                </a:extLst>
              </p:cNvPr>
              <p:cNvSpPr txBox="1"/>
              <p:nvPr/>
            </p:nvSpPr>
            <p:spPr>
              <a:xfrm>
                <a:off x="3341714" y="1822093"/>
                <a:ext cx="914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7A939D-ADA6-44F0-B078-D73F9DE78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714" y="1822093"/>
                <a:ext cx="914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48DC761-2779-4E10-B01D-A55EA17D4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075893"/>
              </p:ext>
            </p:extLst>
          </p:nvPr>
        </p:nvGraphicFramePr>
        <p:xfrm>
          <a:off x="4178990" y="3126395"/>
          <a:ext cx="3186587" cy="1701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2576">
                <a:tc>
                  <a:txBody>
                    <a:bodyPr/>
                    <a:lstStyle/>
                    <a:p>
                      <a:endParaRPr lang="zh-CN" altLang="en-US" sz="2000" b="1" baseline="300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圆角矩形 221">
            <a:extLst>
              <a:ext uri="{FF2B5EF4-FFF2-40B4-BE49-F238E27FC236}">
                <a16:creationId xmlns:a16="http://schemas.microsoft.com/office/drawing/2014/main" id="{94C34091-4918-4E89-A557-05CF8D43F315}"/>
              </a:ext>
            </a:extLst>
          </p:cNvPr>
          <p:cNvSpPr/>
          <p:nvPr/>
        </p:nvSpPr>
        <p:spPr>
          <a:xfrm>
            <a:off x="6803284" y="4329289"/>
            <a:ext cx="504056" cy="456929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222">
            <a:extLst>
              <a:ext uri="{FF2B5EF4-FFF2-40B4-BE49-F238E27FC236}">
                <a16:creationId xmlns:a16="http://schemas.microsoft.com/office/drawing/2014/main" id="{3575B663-9853-4F94-BEF9-DD3F2DDD25BB}"/>
              </a:ext>
            </a:extLst>
          </p:cNvPr>
          <p:cNvSpPr/>
          <p:nvPr/>
        </p:nvSpPr>
        <p:spPr>
          <a:xfrm>
            <a:off x="5620871" y="3838335"/>
            <a:ext cx="1041693" cy="37925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221">
            <a:extLst>
              <a:ext uri="{FF2B5EF4-FFF2-40B4-BE49-F238E27FC236}">
                <a16:creationId xmlns:a16="http://schemas.microsoft.com/office/drawing/2014/main" id="{D02B8534-E645-463C-8736-44E73C81DC3E}"/>
              </a:ext>
            </a:extLst>
          </p:cNvPr>
          <p:cNvSpPr/>
          <p:nvPr/>
        </p:nvSpPr>
        <p:spPr>
          <a:xfrm>
            <a:off x="5562082" y="3805608"/>
            <a:ext cx="504056" cy="970642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C4BADC0-0D5B-4DD6-BC1D-CE069C833E27}"/>
                  </a:ext>
                </a:extLst>
              </p:cNvPr>
              <p:cNvSpPr txBox="1"/>
              <p:nvPr/>
            </p:nvSpPr>
            <p:spPr>
              <a:xfrm>
                <a:off x="3341714" y="3932402"/>
                <a:ext cx="914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C4BADC0-0D5B-4DD6-BC1D-CE069C833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714" y="3932402"/>
                <a:ext cx="9144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FC49567-69B0-4D75-BD2A-B3C207A79285}"/>
                  </a:ext>
                </a:extLst>
              </p:cNvPr>
              <p:cNvSpPr txBox="1"/>
              <p:nvPr/>
            </p:nvSpPr>
            <p:spPr>
              <a:xfrm>
                <a:off x="4095403" y="1246544"/>
                <a:ext cx="5140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FC49567-69B0-4D75-BD2A-B3C207A79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403" y="1246544"/>
                <a:ext cx="514004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8DF8602-CD03-449D-B6D7-ACE7EA4115D3}"/>
                  </a:ext>
                </a:extLst>
              </p:cNvPr>
              <p:cNvSpPr txBox="1"/>
              <p:nvPr/>
            </p:nvSpPr>
            <p:spPr>
              <a:xfrm>
                <a:off x="4352405" y="901828"/>
                <a:ext cx="755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8DF8602-CD03-449D-B6D7-ACE7EA411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405" y="901828"/>
                <a:ext cx="75507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E07137E-97B6-4503-A561-F08CE3C15E8A}"/>
                  </a:ext>
                </a:extLst>
              </p:cNvPr>
              <p:cNvSpPr txBox="1"/>
              <p:nvPr/>
            </p:nvSpPr>
            <p:spPr>
              <a:xfrm>
                <a:off x="4048990" y="3278228"/>
                <a:ext cx="5140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E07137E-97B6-4503-A561-F08CE3C15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90" y="3278228"/>
                <a:ext cx="514004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4501100-F99B-4D47-A4E2-A884131093E7}"/>
                  </a:ext>
                </a:extLst>
              </p:cNvPr>
              <p:cNvSpPr txBox="1"/>
              <p:nvPr/>
            </p:nvSpPr>
            <p:spPr>
              <a:xfrm>
                <a:off x="4305992" y="2933512"/>
                <a:ext cx="755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4501100-F99B-4D47-A4E2-A88413109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992" y="2933512"/>
                <a:ext cx="755073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BE0191-C4FD-41BA-9A7D-6A3381C1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40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633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1E3B26A-CBF8-4064-AAE6-93C3D7F855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1253706"/>
              </a:xfrm>
              <a:solidFill>
                <a:srgbClr val="DEEBF7"/>
              </a:solidFill>
            </p:spPr>
            <p:txBody>
              <a:bodyPr anchor="b">
                <a:normAutofit fontScale="90000"/>
              </a:bodyPr>
              <a:lstStyle/>
              <a:p>
                <a:pPr>
                  <a:lnSpc>
                    <a:spcPct val="130000"/>
                  </a:lnSpc>
                  <a:tabLst>
                    <a:tab pos="4038600" algn="l"/>
                  </a:tabLst>
                </a:pPr>
                <a:r>
                  <a:rPr lang="en-US" altLang="zh-CN" sz="3200" dirty="0">
                    <a:solidFill>
                      <a:schemeClr val="bg1">
                        <a:lumMod val="50000"/>
                      </a:schemeClr>
                    </a:solidFill>
                  </a:rPr>
                  <a:t>【</a:t>
                </a:r>
                <a:r>
                  <a:rPr lang="zh-CN" altLang="en-US" sz="3200" dirty="0">
                    <a:solidFill>
                      <a:schemeClr val="bg1">
                        <a:lumMod val="50000"/>
                      </a:schemeClr>
                    </a:solidFill>
                  </a:rPr>
                  <a:t>例</a:t>
                </a:r>
                <a:r>
                  <a:rPr lang="en-US" altLang="zh-CN" sz="3200" dirty="0">
                    <a:solidFill>
                      <a:schemeClr val="bg1">
                        <a:lumMod val="50000"/>
                      </a:schemeClr>
                    </a:solidFill>
                  </a:rPr>
                  <a:t>】</a:t>
                </a:r>
                <a:r>
                  <a:rPr lang="zh-CN" altLang="en-US" sz="3200" dirty="0"/>
                  <a:t>化简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2,3,7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br>
                  <a:rPr lang="en-US" altLang="zh-CN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zh-CN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,7</m:t>
                        </m:r>
                      </m:e>
                    </m:d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1E3B26A-CBF8-4064-AAE6-93C3D7F85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12537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F059D2D6-DCA0-4892-A2D1-8A03056C1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899394"/>
                  </p:ext>
                </p:extLst>
              </p:nvPr>
            </p:nvGraphicFramePr>
            <p:xfrm>
              <a:off x="1316936" y="137556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 panose="02040503050406030204" pitchFamily="18" charset="0"/>
                                </a:rPr>
                                <m:t>𝒃𝒄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F059D2D6-DCA0-4892-A2D1-8A03056C1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5899394"/>
                  </p:ext>
                </p:extLst>
              </p:nvPr>
            </p:nvGraphicFramePr>
            <p:xfrm>
              <a:off x="1316936" y="137556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826" t="-980" r="-333884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圆角矩形 221">
            <a:extLst>
              <a:ext uri="{FF2B5EF4-FFF2-40B4-BE49-F238E27FC236}">
                <a16:creationId xmlns:a16="http://schemas.microsoft.com/office/drawing/2014/main" id="{AF76752B-D6CD-4163-9C53-8E92FC36F4D4}"/>
              </a:ext>
            </a:extLst>
          </p:cNvPr>
          <p:cNvSpPr/>
          <p:nvPr/>
        </p:nvSpPr>
        <p:spPr>
          <a:xfrm>
            <a:off x="3334400" y="2031490"/>
            <a:ext cx="504056" cy="1003470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222">
            <a:extLst>
              <a:ext uri="{FF2B5EF4-FFF2-40B4-BE49-F238E27FC236}">
                <a16:creationId xmlns:a16="http://schemas.microsoft.com/office/drawing/2014/main" id="{B81E1E40-04B2-4456-8CD6-6A6E19B9CFFC}"/>
              </a:ext>
            </a:extLst>
          </p:cNvPr>
          <p:cNvSpPr/>
          <p:nvPr/>
        </p:nvSpPr>
        <p:spPr>
          <a:xfrm>
            <a:off x="3419302" y="2098062"/>
            <a:ext cx="1041693" cy="37925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27AC4770-B126-4857-979C-BB446E272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2432234"/>
                  </p:ext>
                </p:extLst>
              </p:nvPr>
            </p:nvGraphicFramePr>
            <p:xfrm>
              <a:off x="7654328" y="137556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 panose="02040503050406030204" pitchFamily="18" charset="0"/>
                                </a:rPr>
                                <m:t>𝒃𝒄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27AC4770-B126-4857-979C-BB446E272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2432234"/>
                  </p:ext>
                </p:extLst>
              </p:nvPr>
            </p:nvGraphicFramePr>
            <p:xfrm>
              <a:off x="7654328" y="137556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圆角矩形 221">
            <a:extLst>
              <a:ext uri="{FF2B5EF4-FFF2-40B4-BE49-F238E27FC236}">
                <a16:creationId xmlns:a16="http://schemas.microsoft.com/office/drawing/2014/main" id="{DD71D82B-7551-4D9D-BFEB-B0485B1E10FE}"/>
              </a:ext>
            </a:extLst>
          </p:cNvPr>
          <p:cNvSpPr/>
          <p:nvPr/>
        </p:nvSpPr>
        <p:spPr>
          <a:xfrm>
            <a:off x="9131358" y="2039558"/>
            <a:ext cx="431102" cy="94934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222">
            <a:extLst>
              <a:ext uri="{FF2B5EF4-FFF2-40B4-BE49-F238E27FC236}">
                <a16:creationId xmlns:a16="http://schemas.microsoft.com/office/drawing/2014/main" id="{4A4F21D3-F5D0-47FD-A558-E8C2D57EFA4F}"/>
              </a:ext>
            </a:extLst>
          </p:cNvPr>
          <p:cNvSpPr/>
          <p:nvPr/>
        </p:nvSpPr>
        <p:spPr>
          <a:xfrm>
            <a:off x="9052724" y="2575028"/>
            <a:ext cx="1126595" cy="468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1FE2418-BA93-4D53-A30D-6A787E53BD69}"/>
                  </a:ext>
                </a:extLst>
              </p:cNvPr>
              <p:cNvSpPr/>
              <p:nvPr/>
            </p:nvSpPr>
            <p:spPr>
              <a:xfrm>
                <a:off x="2102574" y="3229841"/>
                <a:ext cx="21017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𝒃𝒄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1FE2418-BA93-4D53-A30D-6A787E53B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574" y="3229841"/>
                <a:ext cx="210179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1A24C52-A565-4D5C-A184-AB676EBF49E2}"/>
                  </a:ext>
                </a:extLst>
              </p:cNvPr>
              <p:cNvSpPr/>
              <p:nvPr/>
            </p:nvSpPr>
            <p:spPr>
              <a:xfrm>
                <a:off x="8393466" y="3228892"/>
                <a:ext cx="2069734" cy="470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𝒂𝒄</m:t>
                      </m:r>
                    </m:oMath>
                  </m:oMathPara>
                </a14:m>
                <a:endParaRPr lang="zh-CN" altLang="en-US" sz="2400" b="1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1A24C52-A565-4D5C-A184-AB676EBF4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466" y="3228892"/>
                <a:ext cx="2069734" cy="470065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F0007F0C-71DF-45BA-83B9-5864542A361F}"/>
              </a:ext>
            </a:extLst>
          </p:cNvPr>
          <p:cNvGrpSpPr/>
          <p:nvPr/>
        </p:nvGrpSpPr>
        <p:grpSpPr>
          <a:xfrm>
            <a:off x="2102574" y="2572126"/>
            <a:ext cx="8580237" cy="1669752"/>
            <a:chOff x="2102574" y="2912462"/>
            <a:chExt cx="8580237" cy="1669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2DF7F46-AD38-4D62-AB90-55512A5C67E8}"/>
                    </a:ext>
                  </a:extLst>
                </p:cNvPr>
                <p:cNvSpPr/>
                <p:nvPr/>
              </p:nvSpPr>
              <p:spPr>
                <a:xfrm>
                  <a:off x="2102574" y="4113098"/>
                  <a:ext cx="229255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acc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𝒂𝒃𝒄</m:t>
                        </m:r>
                      </m:oMath>
                    </m:oMathPara>
                  </a14:m>
                  <a:endParaRPr lang="zh-CN" altLang="en-US" sz="2400" b="1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2DF7F46-AD38-4D62-AB90-55512A5C67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74" y="4113098"/>
                  <a:ext cx="2292551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17C4A8DD-FAA1-40F6-9B5C-18488ED99E31}"/>
                    </a:ext>
                  </a:extLst>
                </p:cNvPr>
                <p:cNvSpPr/>
                <p:nvPr/>
              </p:nvSpPr>
              <p:spPr>
                <a:xfrm>
                  <a:off x="8393466" y="4112149"/>
                  <a:ext cx="2289345" cy="4700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𝒂𝒃𝒄</m:t>
                        </m:r>
                      </m:oMath>
                    </m:oMathPara>
                  </a14:m>
                  <a:endParaRPr lang="zh-CN" altLang="en-US" sz="2400" b="1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17C4A8DD-FAA1-40F6-9B5C-18488ED99E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3466" y="4112149"/>
                  <a:ext cx="2289345" cy="470065"/>
                </a:xfrm>
                <a:prstGeom prst="rect">
                  <a:avLst/>
                </a:prstGeom>
                <a:blipFill>
                  <a:blip r:embed="rId8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圆角矩形 222">
              <a:extLst>
                <a:ext uri="{FF2B5EF4-FFF2-40B4-BE49-F238E27FC236}">
                  <a16:creationId xmlns:a16="http://schemas.microsoft.com/office/drawing/2014/main" id="{72BC603B-BBB7-4F10-9247-59AB994FD369}"/>
                </a:ext>
              </a:extLst>
            </p:cNvPr>
            <p:cNvSpPr/>
            <p:nvPr/>
          </p:nvSpPr>
          <p:spPr>
            <a:xfrm>
              <a:off x="3370877" y="2912462"/>
              <a:ext cx="431101" cy="4320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222">
              <a:extLst>
                <a:ext uri="{FF2B5EF4-FFF2-40B4-BE49-F238E27FC236}">
                  <a16:creationId xmlns:a16="http://schemas.microsoft.com/office/drawing/2014/main" id="{0175581C-51F4-4A06-A159-63D7658B92EB}"/>
                </a:ext>
              </a:extLst>
            </p:cNvPr>
            <p:cNvSpPr/>
            <p:nvPr/>
          </p:nvSpPr>
          <p:spPr>
            <a:xfrm>
              <a:off x="9689067" y="2962385"/>
              <a:ext cx="431101" cy="36685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8FC24A8-DF09-41F2-A4DE-865F0E62A6DC}"/>
                    </a:ext>
                  </a:extLst>
                </p:cNvPr>
                <p:cNvSpPr txBox="1"/>
                <p:nvPr/>
              </p:nvSpPr>
              <p:spPr>
                <a:xfrm>
                  <a:off x="5151309" y="2929133"/>
                  <a:ext cx="20836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FF0000"/>
                      </a:solidFill>
                    </a:rPr>
                    <a:t>公共最小项是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a14:m>
                  <a:endParaRPr lang="zh-CN" altLang="en-US" sz="2000" b="1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8FC24A8-DF09-41F2-A4DE-865F0E62A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309" y="2929133"/>
                  <a:ext cx="2083647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2924" t="-9231" b="-2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1">
                <a:extLst>
                  <a:ext uri="{FF2B5EF4-FFF2-40B4-BE49-F238E27FC236}">
                    <a16:creationId xmlns:a16="http://schemas.microsoft.com/office/drawing/2014/main" id="{832C4149-D5C4-4970-975F-8FCA896F7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8308613"/>
                  </p:ext>
                </p:extLst>
              </p:nvPr>
            </p:nvGraphicFramePr>
            <p:xfrm>
              <a:off x="2032000" y="4401998"/>
              <a:ext cx="8128000" cy="2421257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3580165564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6552636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724684214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746819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07870320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022302028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10921721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83696306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01103719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783559223"/>
                        </a:ext>
                      </a:extLst>
                    </a:gridCol>
                  </a:tblGrid>
                  <a:tr h="46113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质蕴涵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1800" b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1800" b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6758617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5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367355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𝑏𝑐</m:t>
                                </m:r>
                              </m:oMath>
                            </m:oMathPara>
                          </a14:m>
                          <a:endParaRPr lang="zh-CN" altLang="en-US" sz="2400" b="0" i="1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61581272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2400" b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400" b="0" i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7522996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zh-CN" altLang="en-US" sz="2400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91155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1">
                <a:extLst>
                  <a:ext uri="{FF2B5EF4-FFF2-40B4-BE49-F238E27FC236}">
                    <a16:creationId xmlns:a16="http://schemas.microsoft.com/office/drawing/2014/main" id="{832C4149-D5C4-4970-975F-8FCA896F7D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8308613"/>
                  </p:ext>
                </p:extLst>
              </p:nvPr>
            </p:nvGraphicFramePr>
            <p:xfrm>
              <a:off x="2032000" y="4401998"/>
              <a:ext cx="8128000" cy="2421257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3580165564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6552636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724684214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9746819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07870320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022302028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10921721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83696306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01103719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783559223"/>
                        </a:ext>
                      </a:extLst>
                    </a:gridCol>
                  </a:tblGrid>
                  <a:tr h="46113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质蕴涵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504" t="-1316" r="-705263" b="-4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99254" t="-1316" r="-600000" b="-4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2256" t="-1316" r="-504511" b="-4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2256" t="-1316" r="-404511" b="-4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97761" t="-1316" r="-301493" b="-4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703008" t="-1316" r="-203759" b="-4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797015" t="-1316" r="-102239" b="-4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03759" t="-1316" r="-3008" b="-4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6758617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752" t="-48125" r="-906015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000" t="-90588" r="-799254" b="-28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2256" t="-90588" r="-504511" b="-28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2256" t="-90588" r="-404511" b="-28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3673554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000" t="-216000" r="-799254" b="-2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502256" t="-216000" r="-404511" b="-2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03759" t="-216000" r="-3008" b="-2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1581272"/>
                      </a:ext>
                    </a:extLst>
                  </a:tr>
                  <a:tr h="527558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0"/>
                          <a:stretch>
                            <a:fillRect l="-752" t="-146296" r="-906015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0"/>
                          <a:stretch>
                            <a:fillRect l="-100000" t="-272414" r="-799254" b="-88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0"/>
                          <a:stretch>
                            <a:fillRect l="-299254" t="-272414" r="-600000" b="-88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0"/>
                          <a:stretch>
                            <a:fillRect l="-703008" t="-272414" r="-203759" b="-88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75229967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000" t="-432000" r="-79925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703008" t="-432000" r="-20375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03759" t="-432000" r="-3008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91155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2D4047-1109-44C0-8A9D-66BB55FF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41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0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B777444-E053-4210-82A4-14BB6A80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zh-CN" altLang="en-US" sz="4000" dirty="0"/>
              <a:t>设计最优化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780523BC-D60F-4C99-AAC1-ED019805C6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9390006"/>
                  </p:ext>
                </p:extLst>
              </p:nvPr>
            </p:nvGraphicFramePr>
            <p:xfrm>
              <a:off x="301476" y="1143165"/>
              <a:ext cx="2768694" cy="496946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33116">
                      <a:extLst>
                        <a:ext uri="{9D8B030D-6E8A-4147-A177-3AD203B41FA5}">
                          <a16:colId xmlns:a16="http://schemas.microsoft.com/office/drawing/2014/main" val="179649677"/>
                        </a:ext>
                      </a:extLst>
                    </a:gridCol>
                    <a:gridCol w="1335578">
                      <a:extLst>
                        <a:ext uri="{9D8B030D-6E8A-4147-A177-3AD203B41FA5}">
                          <a16:colId xmlns:a16="http://schemas.microsoft.com/office/drawing/2014/main" val="121679432"/>
                        </a:ext>
                      </a:extLst>
                    </a:gridCol>
                  </a:tblGrid>
                  <a:tr h="7454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i="1" kern="1200" spc="1000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p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p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p>
                                    <m:r>
                                      <a:rPr lang="en-US" altLang="zh-CN" sz="2000" b="1" i="1" spc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74807105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pc="1000" baseline="0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altLang="zh-CN" sz="2000" i="1" spc="0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spc="0" baseline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pc="1000" baseline="0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altLang="zh-CN" sz="2000" i="1" spc="0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spc="0" baseline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33403129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01</m:t>
                                </m:r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38830223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85868717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9293953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4426315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64042023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6729572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11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0" i="1" u="none" strike="noStrike" kern="1200" cap="none" spc="100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00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zh-CN" alt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等线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54999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780523BC-D60F-4C99-AAC1-ED019805C6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9390006"/>
                  </p:ext>
                </p:extLst>
              </p:nvPr>
            </p:nvGraphicFramePr>
            <p:xfrm>
              <a:off x="301476" y="1143165"/>
              <a:ext cx="2768694" cy="496946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33116">
                      <a:extLst>
                        <a:ext uri="{9D8B030D-6E8A-4147-A177-3AD203B41FA5}">
                          <a16:colId xmlns:a16="http://schemas.microsoft.com/office/drawing/2014/main" val="179649677"/>
                        </a:ext>
                      </a:extLst>
                    </a:gridCol>
                    <a:gridCol w="1335578">
                      <a:extLst>
                        <a:ext uri="{9D8B030D-6E8A-4147-A177-3AD203B41FA5}">
                          <a16:colId xmlns:a16="http://schemas.microsoft.com/office/drawing/2014/main" val="121679432"/>
                        </a:ext>
                      </a:extLst>
                    </a:gridCol>
                  </a:tblGrid>
                  <a:tr h="7454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820" r="-93220" b="-5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7763" t="-820" r="-457" b="-5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4807105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141379" r="-9322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7763" t="-141379" r="-457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403129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241379" r="-9322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7763" t="-241379" r="-457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30223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345349" r="-93220" b="-5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7763" t="-345349" r="-457" b="-50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5868717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440230" r="-93220" b="-40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7763" t="-440230" r="-457" b="-40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9293953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540230" r="-93220" b="-30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7763" t="-540230" r="-457" b="-30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4426315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640230" r="-93220" b="-20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7763" t="-640230" r="-457" b="-20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4042023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748837" r="-93220" b="-10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7763" t="-748837" r="-457" b="-1034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729572"/>
                      </a:ext>
                    </a:extLst>
                  </a:tr>
                  <a:tr h="5280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839080" r="-9322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7763" t="-839080" r="-457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4999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D9F64A-70CD-40F5-9B0A-B90F628E9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37044"/>
              </p:ext>
            </p:extLst>
          </p:nvPr>
        </p:nvGraphicFramePr>
        <p:xfrm>
          <a:off x="4483797" y="1041683"/>
          <a:ext cx="2631904" cy="1015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842">
                <a:tc>
                  <a:txBody>
                    <a:bodyPr/>
                    <a:lstStyle/>
                    <a:p>
                      <a:endParaRPr lang="zh-CN" altLang="en-US" sz="1600" b="1" baseline="300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圆角矩形 221">
            <a:extLst>
              <a:ext uri="{FF2B5EF4-FFF2-40B4-BE49-F238E27FC236}">
                <a16:creationId xmlns:a16="http://schemas.microsoft.com/office/drawing/2014/main" id="{B02B1A7C-A26C-4FC9-8DD2-2B291DC90D57}"/>
              </a:ext>
            </a:extLst>
          </p:cNvPr>
          <p:cNvSpPr/>
          <p:nvPr/>
        </p:nvSpPr>
        <p:spPr>
          <a:xfrm>
            <a:off x="9731433" y="1431339"/>
            <a:ext cx="404313" cy="57051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222">
            <a:extLst>
              <a:ext uri="{FF2B5EF4-FFF2-40B4-BE49-F238E27FC236}">
                <a16:creationId xmlns:a16="http://schemas.microsoft.com/office/drawing/2014/main" id="{68E9C768-F1ED-4FFB-982D-24DCCE494FC6}"/>
              </a:ext>
            </a:extLst>
          </p:cNvPr>
          <p:cNvSpPr/>
          <p:nvPr/>
        </p:nvSpPr>
        <p:spPr>
          <a:xfrm>
            <a:off x="5651819" y="1414713"/>
            <a:ext cx="377686" cy="58714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FDACAC-139F-4A91-97E3-2B76C2AD6FE5}"/>
                  </a:ext>
                </a:extLst>
              </p:cNvPr>
              <p:cNvSpPr txBox="1"/>
              <p:nvPr/>
            </p:nvSpPr>
            <p:spPr>
              <a:xfrm>
                <a:off x="4400209" y="1096913"/>
                <a:ext cx="514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8FDACAC-139F-4A91-97E3-2B76C2AD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09" y="1096913"/>
                <a:ext cx="5140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78CC86-D062-4A65-B5DB-E1BF8A3BACE1}"/>
                  </a:ext>
                </a:extLst>
              </p:cNvPr>
              <p:cNvSpPr txBox="1"/>
              <p:nvPr/>
            </p:nvSpPr>
            <p:spPr>
              <a:xfrm>
                <a:off x="4540834" y="863034"/>
                <a:ext cx="755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78CC86-D062-4A65-B5DB-E1BF8A3BA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4" y="863034"/>
                <a:ext cx="7550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62AA990-A2DF-40CA-A65A-0A73C9906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048585"/>
              </p:ext>
            </p:extLst>
          </p:nvPr>
        </p:nvGraphicFramePr>
        <p:xfrm>
          <a:off x="4483797" y="2233040"/>
          <a:ext cx="2631904" cy="1015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842">
                <a:tc>
                  <a:txBody>
                    <a:bodyPr/>
                    <a:lstStyle/>
                    <a:p>
                      <a:endParaRPr lang="zh-CN" altLang="en-US" sz="1600" b="1" baseline="300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B7592A-60DE-479B-A0AA-3885F30F13C9}"/>
                  </a:ext>
                </a:extLst>
              </p:cNvPr>
              <p:cNvSpPr txBox="1"/>
              <p:nvPr/>
            </p:nvSpPr>
            <p:spPr>
              <a:xfrm>
                <a:off x="4400209" y="2287060"/>
                <a:ext cx="514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B7592A-60DE-479B-A0AA-3885F30F1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09" y="2287060"/>
                <a:ext cx="5140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0F9D19-8B37-4844-9E72-EBF01EB25440}"/>
                  </a:ext>
                </a:extLst>
              </p:cNvPr>
              <p:cNvSpPr txBox="1"/>
              <p:nvPr/>
            </p:nvSpPr>
            <p:spPr>
              <a:xfrm>
                <a:off x="4540834" y="2053181"/>
                <a:ext cx="755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0F9D19-8B37-4844-9E72-EBF01EB2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4" y="2053181"/>
                <a:ext cx="7550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48576E5-668D-40D3-A400-92AFC5E34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68282"/>
              </p:ext>
            </p:extLst>
          </p:nvPr>
        </p:nvGraphicFramePr>
        <p:xfrm>
          <a:off x="4483797" y="3604672"/>
          <a:ext cx="2631904" cy="1015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842">
                <a:tc>
                  <a:txBody>
                    <a:bodyPr/>
                    <a:lstStyle/>
                    <a:p>
                      <a:endParaRPr lang="zh-CN" altLang="en-US" sz="1600" b="1" baseline="300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94FF6A-4423-4ECA-9484-5FD0DE6703F3}"/>
                  </a:ext>
                </a:extLst>
              </p:cNvPr>
              <p:cNvSpPr txBox="1"/>
              <p:nvPr/>
            </p:nvSpPr>
            <p:spPr>
              <a:xfrm>
                <a:off x="4400209" y="3659902"/>
                <a:ext cx="514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94FF6A-4423-4ECA-9484-5FD0DE67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09" y="3659902"/>
                <a:ext cx="5140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FD8A8E-2A8A-46FA-A091-5079276F0C5F}"/>
                  </a:ext>
                </a:extLst>
              </p:cNvPr>
              <p:cNvSpPr txBox="1"/>
              <p:nvPr/>
            </p:nvSpPr>
            <p:spPr>
              <a:xfrm>
                <a:off x="4540834" y="3426023"/>
                <a:ext cx="755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FD8A8E-2A8A-46FA-A091-5079276F0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4" y="3426023"/>
                <a:ext cx="7550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7">
            <a:extLst>
              <a:ext uri="{FF2B5EF4-FFF2-40B4-BE49-F238E27FC236}">
                <a16:creationId xmlns:a16="http://schemas.microsoft.com/office/drawing/2014/main" id="{55A72058-4D42-46D3-9891-C40B6686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132" y="4800916"/>
            <a:ext cx="3600525" cy="202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左中括号 17">
            <a:extLst>
              <a:ext uri="{FF2B5EF4-FFF2-40B4-BE49-F238E27FC236}">
                <a16:creationId xmlns:a16="http://schemas.microsoft.com/office/drawing/2014/main" id="{EFA22414-CF88-4B37-A268-D9B3B1F82EEC}"/>
              </a:ext>
            </a:extLst>
          </p:cNvPr>
          <p:cNvSpPr/>
          <p:nvPr/>
        </p:nvSpPr>
        <p:spPr>
          <a:xfrm>
            <a:off x="6703534" y="1408485"/>
            <a:ext cx="514003" cy="288150"/>
          </a:xfrm>
          <a:prstGeom prst="leftBracket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59DBE1A0-7443-425F-AD04-C9BC1C8A769D}"/>
              </a:ext>
            </a:extLst>
          </p:cNvPr>
          <p:cNvSpPr/>
          <p:nvPr/>
        </p:nvSpPr>
        <p:spPr>
          <a:xfrm rot="10800000">
            <a:off x="4999553" y="1408322"/>
            <a:ext cx="514003" cy="288150"/>
          </a:xfrm>
          <a:prstGeom prst="leftBracket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E79A3FB-02FA-4233-82CB-9FCFC8BE7483}"/>
                  </a:ext>
                </a:extLst>
              </p:cNvPr>
              <p:cNvSpPr txBox="1"/>
              <p:nvPr/>
            </p:nvSpPr>
            <p:spPr>
              <a:xfrm>
                <a:off x="3370167" y="1431339"/>
                <a:ext cx="670561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pc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pc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400" b="1" i="1" spc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E79A3FB-02FA-4233-82CB-9FCFC8BE7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167" y="1431339"/>
                <a:ext cx="670561" cy="470000"/>
              </a:xfrm>
              <a:prstGeom prst="rect">
                <a:avLst/>
              </a:prstGeom>
              <a:blipFill>
                <a:blip r:embed="rId10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F611A80-F5E4-4B29-B7E9-106D879DE585}"/>
                  </a:ext>
                </a:extLst>
              </p:cNvPr>
              <p:cNvSpPr txBox="1"/>
              <p:nvPr/>
            </p:nvSpPr>
            <p:spPr>
              <a:xfrm>
                <a:off x="3363979" y="2656392"/>
                <a:ext cx="670561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pc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pc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400" b="1" i="1" spc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F611A80-F5E4-4B29-B7E9-106D879DE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79" y="2656392"/>
                <a:ext cx="670561" cy="470000"/>
              </a:xfrm>
              <a:prstGeom prst="rect">
                <a:avLst/>
              </a:prstGeom>
              <a:blipFill>
                <a:blip r:embed="rId11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6A72BB7-0971-4835-9AF4-CAF6BCA894DB}"/>
                  </a:ext>
                </a:extLst>
              </p:cNvPr>
              <p:cNvSpPr txBox="1"/>
              <p:nvPr/>
            </p:nvSpPr>
            <p:spPr>
              <a:xfrm>
                <a:off x="3363979" y="3849001"/>
                <a:ext cx="670561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pc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pc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400" b="1" i="1" spc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6A72BB7-0971-4835-9AF4-CAF6BCA89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79" y="3849001"/>
                <a:ext cx="670561" cy="470000"/>
              </a:xfrm>
              <a:prstGeom prst="rect">
                <a:avLst/>
              </a:prstGeom>
              <a:blipFill>
                <a:blip r:embed="rId12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中括号 23">
            <a:extLst>
              <a:ext uri="{FF2B5EF4-FFF2-40B4-BE49-F238E27FC236}">
                <a16:creationId xmlns:a16="http://schemas.microsoft.com/office/drawing/2014/main" id="{907EC1F9-C88E-4D80-9D0E-C2597A3F65B3}"/>
              </a:ext>
            </a:extLst>
          </p:cNvPr>
          <p:cNvSpPr/>
          <p:nvPr/>
        </p:nvSpPr>
        <p:spPr>
          <a:xfrm>
            <a:off x="6692451" y="2936131"/>
            <a:ext cx="514003" cy="288150"/>
          </a:xfrm>
          <a:prstGeom prst="leftBracket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中括号 24">
            <a:extLst>
              <a:ext uri="{FF2B5EF4-FFF2-40B4-BE49-F238E27FC236}">
                <a16:creationId xmlns:a16="http://schemas.microsoft.com/office/drawing/2014/main" id="{39621DAA-4E09-4AEF-AF89-281D47AD1662}"/>
              </a:ext>
            </a:extLst>
          </p:cNvPr>
          <p:cNvSpPr/>
          <p:nvPr/>
        </p:nvSpPr>
        <p:spPr>
          <a:xfrm rot="10800000">
            <a:off x="4988470" y="2935968"/>
            <a:ext cx="514003" cy="288150"/>
          </a:xfrm>
          <a:prstGeom prst="leftBracket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22">
            <a:extLst>
              <a:ext uri="{FF2B5EF4-FFF2-40B4-BE49-F238E27FC236}">
                <a16:creationId xmlns:a16="http://schemas.microsoft.com/office/drawing/2014/main" id="{DF999B91-55B7-483C-9708-F05A888EF546}"/>
              </a:ext>
            </a:extLst>
          </p:cNvPr>
          <p:cNvSpPr/>
          <p:nvPr/>
        </p:nvSpPr>
        <p:spPr>
          <a:xfrm>
            <a:off x="5170163" y="2618074"/>
            <a:ext cx="859341" cy="23830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22">
            <a:extLst>
              <a:ext uri="{FF2B5EF4-FFF2-40B4-BE49-F238E27FC236}">
                <a16:creationId xmlns:a16="http://schemas.microsoft.com/office/drawing/2014/main" id="{E274AFE4-5D15-4357-B3AC-BF7E7C15C713}"/>
              </a:ext>
            </a:extLst>
          </p:cNvPr>
          <p:cNvSpPr/>
          <p:nvPr/>
        </p:nvSpPr>
        <p:spPr>
          <a:xfrm>
            <a:off x="6183749" y="3993220"/>
            <a:ext cx="828000" cy="23830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22">
            <a:extLst>
              <a:ext uri="{FF2B5EF4-FFF2-40B4-BE49-F238E27FC236}">
                <a16:creationId xmlns:a16="http://schemas.microsoft.com/office/drawing/2014/main" id="{41F0DBA8-FEE1-4CFA-9264-6494C4C9E952}"/>
              </a:ext>
            </a:extLst>
          </p:cNvPr>
          <p:cNvSpPr/>
          <p:nvPr/>
        </p:nvSpPr>
        <p:spPr>
          <a:xfrm>
            <a:off x="5661369" y="3989443"/>
            <a:ext cx="377686" cy="58714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22">
            <a:extLst>
              <a:ext uri="{FF2B5EF4-FFF2-40B4-BE49-F238E27FC236}">
                <a16:creationId xmlns:a16="http://schemas.microsoft.com/office/drawing/2014/main" id="{8D6D48C1-2703-405C-9BC7-D2968CF1A81D}"/>
              </a:ext>
            </a:extLst>
          </p:cNvPr>
          <p:cNvSpPr/>
          <p:nvPr/>
        </p:nvSpPr>
        <p:spPr>
          <a:xfrm>
            <a:off x="6685367" y="3955631"/>
            <a:ext cx="377686" cy="620954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2AE02FE3-C1A7-410D-8CB0-882819614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43834"/>
              </p:ext>
            </p:extLst>
          </p:nvPr>
        </p:nvGraphicFramePr>
        <p:xfrm>
          <a:off x="8568111" y="1037779"/>
          <a:ext cx="2631904" cy="1015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842">
                <a:tc>
                  <a:txBody>
                    <a:bodyPr/>
                    <a:lstStyle/>
                    <a:p>
                      <a:endParaRPr lang="zh-CN" altLang="en-US" sz="1600" b="1" baseline="300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9E0F38FE-739A-48E8-9A87-226BE031B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61957"/>
              </p:ext>
            </p:extLst>
          </p:nvPr>
        </p:nvGraphicFramePr>
        <p:xfrm>
          <a:off x="8568111" y="2229136"/>
          <a:ext cx="2631904" cy="1015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842">
                <a:tc>
                  <a:txBody>
                    <a:bodyPr/>
                    <a:lstStyle/>
                    <a:p>
                      <a:endParaRPr lang="zh-CN" altLang="en-US" sz="1600" b="1" baseline="300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029C854E-5FAA-4A17-8131-32FF58025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166573"/>
              </p:ext>
            </p:extLst>
          </p:nvPr>
        </p:nvGraphicFramePr>
        <p:xfrm>
          <a:off x="8568111" y="3613463"/>
          <a:ext cx="2631904" cy="1015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842">
                <a:tc>
                  <a:txBody>
                    <a:bodyPr/>
                    <a:lstStyle/>
                    <a:p>
                      <a:endParaRPr lang="zh-CN" altLang="en-US" sz="1600" b="1" baseline="300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4" name="Picture 9">
            <a:extLst>
              <a:ext uri="{FF2B5EF4-FFF2-40B4-BE49-F238E27FC236}">
                <a16:creationId xmlns:a16="http://schemas.microsoft.com/office/drawing/2014/main" id="{D840AC6B-3A5D-45A3-A98B-0FA50BD8C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5731" y="4807034"/>
            <a:ext cx="3450615" cy="205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圆角矩形 221">
            <a:extLst>
              <a:ext uri="{FF2B5EF4-FFF2-40B4-BE49-F238E27FC236}">
                <a16:creationId xmlns:a16="http://schemas.microsoft.com/office/drawing/2014/main" id="{75606E84-3972-4125-9677-BF9D6F61B9D9}"/>
              </a:ext>
            </a:extLst>
          </p:cNvPr>
          <p:cNvSpPr/>
          <p:nvPr/>
        </p:nvSpPr>
        <p:spPr>
          <a:xfrm>
            <a:off x="9731432" y="3997476"/>
            <a:ext cx="404313" cy="57051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左中括号 35">
            <a:extLst>
              <a:ext uri="{FF2B5EF4-FFF2-40B4-BE49-F238E27FC236}">
                <a16:creationId xmlns:a16="http://schemas.microsoft.com/office/drawing/2014/main" id="{5F24AD97-B4BA-4EF9-92FD-C0EBB1E9B5E2}"/>
              </a:ext>
            </a:extLst>
          </p:cNvPr>
          <p:cNvSpPr/>
          <p:nvPr/>
        </p:nvSpPr>
        <p:spPr>
          <a:xfrm>
            <a:off x="10792000" y="2933539"/>
            <a:ext cx="514003" cy="288150"/>
          </a:xfrm>
          <a:prstGeom prst="leftBracket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中括号 36">
            <a:extLst>
              <a:ext uri="{FF2B5EF4-FFF2-40B4-BE49-F238E27FC236}">
                <a16:creationId xmlns:a16="http://schemas.microsoft.com/office/drawing/2014/main" id="{7D616650-B17E-46CD-932F-D4DE243C907F}"/>
              </a:ext>
            </a:extLst>
          </p:cNvPr>
          <p:cNvSpPr/>
          <p:nvPr/>
        </p:nvSpPr>
        <p:spPr>
          <a:xfrm rot="10800000">
            <a:off x="9088019" y="2933376"/>
            <a:ext cx="514003" cy="288150"/>
          </a:xfrm>
          <a:prstGeom prst="leftBracket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左中括号 37">
            <a:extLst>
              <a:ext uri="{FF2B5EF4-FFF2-40B4-BE49-F238E27FC236}">
                <a16:creationId xmlns:a16="http://schemas.microsoft.com/office/drawing/2014/main" id="{042F2078-09F6-46A7-B644-9C21483E71F4}"/>
              </a:ext>
            </a:extLst>
          </p:cNvPr>
          <p:cNvSpPr/>
          <p:nvPr/>
        </p:nvSpPr>
        <p:spPr>
          <a:xfrm>
            <a:off x="10800311" y="4321765"/>
            <a:ext cx="514003" cy="288150"/>
          </a:xfrm>
          <a:prstGeom prst="leftBracket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中括号 38">
            <a:extLst>
              <a:ext uri="{FF2B5EF4-FFF2-40B4-BE49-F238E27FC236}">
                <a16:creationId xmlns:a16="http://schemas.microsoft.com/office/drawing/2014/main" id="{A2059565-95BD-4F39-977A-54AB761795AB}"/>
              </a:ext>
            </a:extLst>
          </p:cNvPr>
          <p:cNvSpPr/>
          <p:nvPr/>
        </p:nvSpPr>
        <p:spPr>
          <a:xfrm rot="10800000">
            <a:off x="9096330" y="4321602"/>
            <a:ext cx="514003" cy="288150"/>
          </a:xfrm>
          <a:prstGeom prst="leftBracket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中括号 39">
            <a:extLst>
              <a:ext uri="{FF2B5EF4-FFF2-40B4-BE49-F238E27FC236}">
                <a16:creationId xmlns:a16="http://schemas.microsoft.com/office/drawing/2014/main" id="{C142B3F6-B5B1-4B0D-BC9C-2195416BC34A}"/>
              </a:ext>
            </a:extLst>
          </p:cNvPr>
          <p:cNvSpPr/>
          <p:nvPr/>
        </p:nvSpPr>
        <p:spPr>
          <a:xfrm>
            <a:off x="10775374" y="1402291"/>
            <a:ext cx="514003" cy="288150"/>
          </a:xfrm>
          <a:prstGeom prst="leftBracke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中括号 40">
            <a:extLst>
              <a:ext uri="{FF2B5EF4-FFF2-40B4-BE49-F238E27FC236}">
                <a16:creationId xmlns:a16="http://schemas.microsoft.com/office/drawing/2014/main" id="{C14DC28E-0E43-4456-B013-E9B60ADDECF6}"/>
              </a:ext>
            </a:extLst>
          </p:cNvPr>
          <p:cNvSpPr/>
          <p:nvPr/>
        </p:nvSpPr>
        <p:spPr>
          <a:xfrm rot="10800000">
            <a:off x="9071393" y="1402128"/>
            <a:ext cx="514003" cy="288150"/>
          </a:xfrm>
          <a:prstGeom prst="leftBracke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222">
            <a:extLst>
              <a:ext uri="{FF2B5EF4-FFF2-40B4-BE49-F238E27FC236}">
                <a16:creationId xmlns:a16="http://schemas.microsoft.com/office/drawing/2014/main" id="{B5D1AA4A-D274-42A4-8525-6557BD6A80A4}"/>
              </a:ext>
            </a:extLst>
          </p:cNvPr>
          <p:cNvSpPr/>
          <p:nvPr/>
        </p:nvSpPr>
        <p:spPr>
          <a:xfrm>
            <a:off x="9257243" y="2626385"/>
            <a:ext cx="859341" cy="238305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222">
            <a:extLst>
              <a:ext uri="{FF2B5EF4-FFF2-40B4-BE49-F238E27FC236}">
                <a16:creationId xmlns:a16="http://schemas.microsoft.com/office/drawing/2014/main" id="{454A2CE5-8F0C-4E27-9C0B-390DD6E7F4FB}"/>
              </a:ext>
            </a:extLst>
          </p:cNvPr>
          <p:cNvSpPr/>
          <p:nvPr/>
        </p:nvSpPr>
        <p:spPr>
          <a:xfrm>
            <a:off x="10268625" y="4009069"/>
            <a:ext cx="859341" cy="238305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3575210-BF16-498F-89C4-8C48F1D9F27A}"/>
              </a:ext>
            </a:extLst>
          </p:cNvPr>
          <p:cNvSpPr txBox="1"/>
          <p:nvPr/>
        </p:nvSpPr>
        <p:spPr>
          <a:xfrm>
            <a:off x="7294887" y="2333210"/>
            <a:ext cx="485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方案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8FE22C1-1873-4E1D-86B6-CC5D6BD4FCE4}"/>
              </a:ext>
            </a:extLst>
          </p:cNvPr>
          <p:cNvSpPr txBox="1"/>
          <p:nvPr/>
        </p:nvSpPr>
        <p:spPr>
          <a:xfrm>
            <a:off x="11294923" y="2333210"/>
            <a:ext cx="485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</a:rPr>
              <a:t>方案</a:t>
            </a:r>
            <a:r>
              <a:rPr lang="en-US" altLang="zh-CN" sz="24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7" name="乘号 46">
            <a:extLst>
              <a:ext uri="{FF2B5EF4-FFF2-40B4-BE49-F238E27FC236}">
                <a16:creationId xmlns:a16="http://schemas.microsoft.com/office/drawing/2014/main" id="{4F969B5D-10B8-4EFE-89FC-BAA1548B6814}"/>
              </a:ext>
            </a:extLst>
          </p:cNvPr>
          <p:cNvSpPr/>
          <p:nvPr/>
        </p:nvSpPr>
        <p:spPr>
          <a:xfrm>
            <a:off x="11314314" y="5687142"/>
            <a:ext cx="631231" cy="1026488"/>
          </a:xfrm>
          <a:prstGeom prst="mathMultiply">
            <a:avLst/>
          </a:prstGeom>
          <a:solidFill>
            <a:srgbClr val="B2B2B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38F4F0-FE0D-4203-BD40-CD1A2A78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42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1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7721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dirty="0"/>
              <a:t>七段数码管</a:t>
            </a:r>
            <a:r>
              <a:rPr lang="en-US" altLang="zh-CN" sz="4000" dirty="0"/>
              <a:t>BCD</a:t>
            </a:r>
            <a:r>
              <a:rPr lang="zh-CN" altLang="en-US" sz="4000" dirty="0"/>
              <a:t>设计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594" y="961069"/>
            <a:ext cx="1656184" cy="233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5971E4-D955-45ED-A604-E3C980C75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4"/>
          <a:stretch/>
        </p:blipFill>
        <p:spPr>
          <a:xfrm>
            <a:off x="5021065" y="1063979"/>
            <a:ext cx="4961135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21">
                <a:extLst>
                  <a:ext uri="{FF2B5EF4-FFF2-40B4-BE49-F238E27FC236}">
                    <a16:creationId xmlns:a16="http://schemas.microsoft.com/office/drawing/2014/main" id="{2AA275D7-7C21-4E0D-B89A-878EA8485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3620280"/>
                  </p:ext>
                </p:extLst>
              </p:nvPr>
            </p:nvGraphicFramePr>
            <p:xfrm>
              <a:off x="165222" y="970933"/>
              <a:ext cx="4395694" cy="570972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4077">
                      <a:extLst>
                        <a:ext uri="{9D8B030D-6E8A-4147-A177-3AD203B41FA5}">
                          <a16:colId xmlns:a16="http://schemas.microsoft.com/office/drawing/2014/main" val="3032887742"/>
                        </a:ext>
                      </a:extLst>
                    </a:gridCol>
                    <a:gridCol w="1374371">
                      <a:extLst>
                        <a:ext uri="{9D8B030D-6E8A-4147-A177-3AD203B41FA5}">
                          <a16:colId xmlns:a16="http://schemas.microsoft.com/office/drawing/2014/main" val="533841367"/>
                        </a:ext>
                      </a:extLst>
                    </a:gridCol>
                    <a:gridCol w="2247246">
                      <a:extLst>
                        <a:ext uri="{9D8B030D-6E8A-4147-A177-3AD203B41FA5}">
                          <a16:colId xmlns:a16="http://schemas.microsoft.com/office/drawing/2014/main" val="452391938"/>
                        </a:ext>
                      </a:extLst>
                    </a:gridCol>
                  </a:tblGrid>
                  <a:tr h="558609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000" b="1" i="1" spc="600" smtClean="0">
                                    <a:latin typeface="Cambria Math" panose="02040503050406030204" pitchFamily="18" charset="0"/>
                                  </a:rPr>
                                  <m:t>𝒃𝒄𝒅𝒆𝒇𝒈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76006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spc="600" dirty="0"/>
                            <a:t>0000</a:t>
                          </a:r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6976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0001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110000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56737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0010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101101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803607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0011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111001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08057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0100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110011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2211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0101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011011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625668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0110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011111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28612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0111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110000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704773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2420812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111011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616508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𝑑𝑑𝑑𝑑𝑑𝑑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40881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……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spc="600" dirty="0"/>
                            <a:t>……</a:t>
                          </a:r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83494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1111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pc="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i="1" spc="600" dirty="0" smtClean="0">
                                    <a:latin typeface="Cambria Math" panose="02040503050406030204" pitchFamily="18" charset="0"/>
                                  </a:rPr>
                                  <m:t>𝑑𝑑𝑑𝑑𝑑𝑑</m:t>
                                </m:r>
                              </m:oMath>
                            </m:oMathPara>
                          </a14:m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213338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21">
                <a:extLst>
                  <a:ext uri="{FF2B5EF4-FFF2-40B4-BE49-F238E27FC236}">
                    <a16:creationId xmlns:a16="http://schemas.microsoft.com/office/drawing/2014/main" id="{2AA275D7-7C21-4E0D-B89A-878EA8485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3620280"/>
                  </p:ext>
                </p:extLst>
              </p:nvPr>
            </p:nvGraphicFramePr>
            <p:xfrm>
              <a:off x="165222" y="970933"/>
              <a:ext cx="4395694" cy="570972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4077">
                      <a:extLst>
                        <a:ext uri="{9D8B030D-6E8A-4147-A177-3AD203B41FA5}">
                          <a16:colId xmlns:a16="http://schemas.microsoft.com/office/drawing/2014/main" val="3032887742"/>
                        </a:ext>
                      </a:extLst>
                    </a:gridCol>
                    <a:gridCol w="1374371">
                      <a:extLst>
                        <a:ext uri="{9D8B030D-6E8A-4147-A177-3AD203B41FA5}">
                          <a16:colId xmlns:a16="http://schemas.microsoft.com/office/drawing/2014/main" val="533841367"/>
                        </a:ext>
                      </a:extLst>
                    </a:gridCol>
                    <a:gridCol w="2247246">
                      <a:extLst>
                        <a:ext uri="{9D8B030D-6E8A-4147-A177-3AD203B41FA5}">
                          <a16:colId xmlns:a16="http://schemas.microsoft.com/office/drawing/2014/main" val="452391938"/>
                        </a:ext>
                      </a:extLst>
                    </a:gridCol>
                  </a:tblGrid>
                  <a:tr h="558609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56195" t="-1087" r="-163717" b="-938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1087" r="-271" b="-938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0068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spc="600" dirty="0"/>
                            <a:t>0000</a:t>
                          </a:r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143077" r="-271" b="-12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760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0001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243077" r="-271" b="-11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673707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0010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343077" r="-271" b="-10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036076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0011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443077" r="-271" b="-9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80572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0100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543077" r="-271" b="-8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21177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0101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643077" r="-271" b="-7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25668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0110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743077" r="-271" b="-6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861286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0111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843077" r="-271" b="-5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04773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943077" r="-271" b="-4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20812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9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1043077" r="-271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165083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1010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1143077" r="-271" b="-2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8812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……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spc="600" dirty="0"/>
                            <a:t>……</a:t>
                          </a:r>
                          <a:endParaRPr lang="zh-CN" altLang="en-US" sz="2000" spc="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8349444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kern="1200" spc="6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1111</a:t>
                          </a:r>
                          <a:endParaRPr lang="zh-CN" altLang="en-US" sz="2000" kern="1200" spc="6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95664" t="-1343077" r="-271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3338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F31A6907-7C72-4607-BAAF-99E14973E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274517"/>
              </p:ext>
            </p:extLst>
          </p:nvPr>
        </p:nvGraphicFramePr>
        <p:xfrm>
          <a:off x="6132732" y="2677805"/>
          <a:ext cx="2790398" cy="2352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946">
                <a:tc>
                  <a:txBody>
                    <a:bodyPr/>
                    <a:lstStyle/>
                    <a:p>
                      <a:endParaRPr lang="zh-CN" altLang="en-US" sz="2200" b="1" baseline="3000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d</a:t>
                      </a:r>
                      <a:endParaRPr lang="zh-CN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D484117-E95F-4B74-A9CD-89E18F3E897D}"/>
                  </a:ext>
                </a:extLst>
              </p:cNvPr>
              <p:cNvSpPr/>
              <p:nvPr/>
            </p:nvSpPr>
            <p:spPr>
              <a:xfrm>
                <a:off x="5867837" y="2849505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D484117-E95F-4B74-A9CD-89E18F3E8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37" y="2849505"/>
                <a:ext cx="6989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F06D197-A5B7-482C-A295-E55726D7B7CB}"/>
                  </a:ext>
                </a:extLst>
              </p:cNvPr>
              <p:cNvSpPr/>
              <p:nvPr/>
            </p:nvSpPr>
            <p:spPr>
              <a:xfrm>
                <a:off x="6357566" y="2578989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F06D197-A5B7-482C-A295-E55726D7B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66" y="2578989"/>
                <a:ext cx="6989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 13">
            <a:extLst>
              <a:ext uri="{FF2B5EF4-FFF2-40B4-BE49-F238E27FC236}">
                <a16:creationId xmlns:a16="http://schemas.microsoft.com/office/drawing/2014/main" id="{E8B420E9-71BD-4C16-A03B-0334DB6B66A4}"/>
              </a:ext>
            </a:extLst>
          </p:cNvPr>
          <p:cNvSpPr/>
          <p:nvPr/>
        </p:nvSpPr>
        <p:spPr>
          <a:xfrm>
            <a:off x="8019793" y="3246912"/>
            <a:ext cx="796122" cy="174590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9627D476-9BF3-4525-9A7E-456E645C7CB1}"/>
              </a:ext>
            </a:extLst>
          </p:cNvPr>
          <p:cNvSpPr/>
          <p:nvPr/>
        </p:nvSpPr>
        <p:spPr>
          <a:xfrm rot="12158323">
            <a:off x="6776216" y="3046613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13">
            <a:extLst>
              <a:ext uri="{FF2B5EF4-FFF2-40B4-BE49-F238E27FC236}">
                <a16:creationId xmlns:a16="http://schemas.microsoft.com/office/drawing/2014/main" id="{EFDDFF83-8741-493B-B64C-07DCBFADC613}"/>
              </a:ext>
            </a:extLst>
          </p:cNvPr>
          <p:cNvSpPr/>
          <p:nvPr/>
        </p:nvSpPr>
        <p:spPr>
          <a:xfrm>
            <a:off x="6981751" y="4149292"/>
            <a:ext cx="1834164" cy="843527"/>
          </a:xfrm>
          <a:prstGeom prst="roundRect">
            <a:avLst/>
          </a:prstGeom>
          <a:solidFill>
            <a:srgbClr val="0099CC">
              <a:alpha val="30196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13">
            <a:extLst>
              <a:ext uri="{FF2B5EF4-FFF2-40B4-BE49-F238E27FC236}">
                <a16:creationId xmlns:a16="http://schemas.microsoft.com/office/drawing/2014/main" id="{A605DD5D-ADA6-4651-9628-FDA722DCB857}"/>
              </a:ext>
            </a:extLst>
          </p:cNvPr>
          <p:cNvSpPr/>
          <p:nvPr/>
        </p:nvSpPr>
        <p:spPr>
          <a:xfrm>
            <a:off x="7458301" y="3709471"/>
            <a:ext cx="934384" cy="843527"/>
          </a:xfrm>
          <a:prstGeom prst="roundRect">
            <a:avLst/>
          </a:prstGeom>
          <a:solidFill>
            <a:srgbClr val="FF9900">
              <a:alpha val="29804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中括号 29">
            <a:extLst>
              <a:ext uri="{FF2B5EF4-FFF2-40B4-BE49-F238E27FC236}">
                <a16:creationId xmlns:a16="http://schemas.microsoft.com/office/drawing/2014/main" id="{D3C6270F-9EDB-42E4-B655-A396F841C1FC}"/>
              </a:ext>
            </a:extLst>
          </p:cNvPr>
          <p:cNvSpPr/>
          <p:nvPr/>
        </p:nvSpPr>
        <p:spPr>
          <a:xfrm rot="8482616">
            <a:off x="6776217" y="4634712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中括号 30">
            <a:extLst>
              <a:ext uri="{FF2B5EF4-FFF2-40B4-BE49-F238E27FC236}">
                <a16:creationId xmlns:a16="http://schemas.microsoft.com/office/drawing/2014/main" id="{2EBE5F30-B328-4712-9582-43A62645EE31}"/>
              </a:ext>
            </a:extLst>
          </p:cNvPr>
          <p:cNvSpPr/>
          <p:nvPr/>
        </p:nvSpPr>
        <p:spPr>
          <a:xfrm rot="18934966">
            <a:off x="8484483" y="3053283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中括号 31">
            <a:extLst>
              <a:ext uri="{FF2B5EF4-FFF2-40B4-BE49-F238E27FC236}">
                <a16:creationId xmlns:a16="http://schemas.microsoft.com/office/drawing/2014/main" id="{7225A2FA-30D2-4EA8-95F6-299EFE741404}"/>
              </a:ext>
            </a:extLst>
          </p:cNvPr>
          <p:cNvSpPr/>
          <p:nvPr/>
        </p:nvSpPr>
        <p:spPr>
          <a:xfrm rot="1877587">
            <a:off x="8510612" y="4643056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BFBDFD9-8EBA-4C27-ABB1-F0C45EA67284}"/>
                  </a:ext>
                </a:extLst>
              </p:cNvPr>
              <p:cNvSpPr/>
              <p:nvPr/>
            </p:nvSpPr>
            <p:spPr>
              <a:xfrm>
                <a:off x="5449242" y="5762875"/>
                <a:ext cx="48991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/>
                        </a:rPr>
                        <m:t>𝑎</m:t>
                      </m:r>
                      <m:r>
                        <a:rPr lang="en-US" altLang="zh-CN" sz="28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𝟒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800" b="1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BFBDFD9-8EBA-4C27-ABB1-F0C45EA67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242" y="5762875"/>
                <a:ext cx="48991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CD72A4-136F-4D84-A24D-D35C25EAE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43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757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3057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dirty="0"/>
              <a:t>七段数码管</a:t>
            </a:r>
            <a:r>
              <a:rPr lang="en-US" altLang="zh-CN" sz="4000" dirty="0"/>
              <a:t>BCD</a:t>
            </a:r>
            <a:r>
              <a:rPr lang="zh-CN" altLang="en-US" sz="4000" dirty="0"/>
              <a:t>设计</a:t>
            </a:r>
            <a:r>
              <a:rPr lang="en-US" altLang="zh-CN" sz="4000" dirty="0"/>
              <a:t>-2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/>
              <p:cNvSpPr txBox="1"/>
              <p:nvPr/>
            </p:nvSpPr>
            <p:spPr>
              <a:xfrm>
                <a:off x="4902364" y="1190603"/>
                <a:ext cx="6548284" cy="461664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𝒂</m:t>
                      </m:r>
                      <m:r>
                        <a:rPr lang="en-US" altLang="zh-CN" sz="28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/>
                        </a:rPr>
                        <m:t>𝒃</m:t>
                      </m:r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/>
                        </a:rPr>
                        <m:t>𝑐</m:t>
                      </m:r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/>
                        </a:rPr>
                        <m:t>𝑑</m:t>
                      </m:r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/>
                        </a:rPr>
                        <m:t>𝑒</m:t>
                      </m:r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/>
                        </a:rPr>
                        <m:t>𝑓</m:t>
                      </m:r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/>
                        </a:rPr>
                        <m:t>𝑔</m:t>
                      </m:r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8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364" y="1190603"/>
                <a:ext cx="6548284" cy="4616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7E4FFCA3-445A-42FD-8178-0473EAAC068A}"/>
              </a:ext>
            </a:extLst>
          </p:cNvPr>
          <p:cNvSpPr/>
          <p:nvPr/>
        </p:nvSpPr>
        <p:spPr>
          <a:xfrm>
            <a:off x="5608320" y="6015692"/>
            <a:ext cx="4794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pc="300" dirty="0">
                <a:solidFill>
                  <a:srgbClr val="FF0000"/>
                </a:solidFill>
              </a:rPr>
              <a:t>如何同时兼顾</a:t>
            </a:r>
            <a:r>
              <a:rPr lang="en-US" altLang="zh-CN" sz="2800" b="1" spc="300" dirty="0">
                <a:solidFill>
                  <a:srgbClr val="FF0000"/>
                </a:solidFill>
              </a:rPr>
              <a:t>7</a:t>
            </a:r>
            <a:r>
              <a:rPr lang="zh-CN" altLang="en-US" sz="2800" b="1" spc="300" dirty="0">
                <a:solidFill>
                  <a:srgbClr val="FF0000"/>
                </a:solidFill>
              </a:rPr>
              <a:t>张卡诺图？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35BE05AB-2461-4093-B6FA-12DBC6B39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20066"/>
              </p:ext>
            </p:extLst>
          </p:nvPr>
        </p:nvGraphicFramePr>
        <p:xfrm>
          <a:off x="545114" y="4135152"/>
          <a:ext cx="2790398" cy="2352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946">
                <a:tc>
                  <a:txBody>
                    <a:bodyPr/>
                    <a:lstStyle/>
                    <a:p>
                      <a:endParaRPr lang="zh-CN" altLang="en-US" sz="2200" b="1" baseline="3000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6152F67-3A9A-4C70-AAEF-069E39D7D396}"/>
                  </a:ext>
                </a:extLst>
              </p:cNvPr>
              <p:cNvSpPr/>
              <p:nvPr/>
            </p:nvSpPr>
            <p:spPr>
              <a:xfrm>
                <a:off x="280219" y="4277330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6152F67-3A9A-4C70-AAEF-069E39D7D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" y="4277330"/>
                <a:ext cx="6989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33E248E-9E4A-4566-8D5B-4FA6DC1E64A0}"/>
                  </a:ext>
                </a:extLst>
              </p:cNvPr>
              <p:cNvSpPr/>
              <p:nvPr/>
            </p:nvSpPr>
            <p:spPr>
              <a:xfrm>
                <a:off x="769948" y="4006814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33E248E-9E4A-4566-8D5B-4FA6DC1E6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8" y="4006814"/>
                <a:ext cx="6989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圆角矩形 13">
            <a:extLst>
              <a:ext uri="{FF2B5EF4-FFF2-40B4-BE49-F238E27FC236}">
                <a16:creationId xmlns:a16="http://schemas.microsoft.com/office/drawing/2014/main" id="{B6D6ED54-423A-4B11-922D-8FAFF1412897}"/>
              </a:ext>
            </a:extLst>
          </p:cNvPr>
          <p:cNvSpPr/>
          <p:nvPr/>
        </p:nvSpPr>
        <p:spPr>
          <a:xfrm>
            <a:off x="1401247" y="5604557"/>
            <a:ext cx="1850645" cy="843527"/>
          </a:xfrm>
          <a:prstGeom prst="roundRect">
            <a:avLst/>
          </a:prstGeom>
          <a:solidFill>
            <a:srgbClr val="0099CC">
              <a:alpha val="30196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中括号 27">
            <a:extLst>
              <a:ext uri="{FF2B5EF4-FFF2-40B4-BE49-F238E27FC236}">
                <a16:creationId xmlns:a16="http://schemas.microsoft.com/office/drawing/2014/main" id="{8A90BF59-4F61-4CE3-A0ED-A982249AFE9F}"/>
              </a:ext>
            </a:extLst>
          </p:cNvPr>
          <p:cNvSpPr/>
          <p:nvPr/>
        </p:nvSpPr>
        <p:spPr>
          <a:xfrm rot="16200000">
            <a:off x="2089043" y="3683408"/>
            <a:ext cx="461692" cy="2262469"/>
          </a:xfrm>
          <a:prstGeom prst="leftBracket">
            <a:avLst>
              <a:gd name="adj" fmla="val 23752"/>
            </a:avLst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中括号 28">
            <a:extLst>
              <a:ext uri="{FF2B5EF4-FFF2-40B4-BE49-F238E27FC236}">
                <a16:creationId xmlns:a16="http://schemas.microsoft.com/office/drawing/2014/main" id="{C761AC2B-2A32-4004-B3FC-23BF751F9DE8}"/>
              </a:ext>
            </a:extLst>
          </p:cNvPr>
          <p:cNvSpPr/>
          <p:nvPr/>
        </p:nvSpPr>
        <p:spPr>
          <a:xfrm rot="5400000">
            <a:off x="2124586" y="5204089"/>
            <a:ext cx="461692" cy="2262469"/>
          </a:xfrm>
          <a:prstGeom prst="leftBracket">
            <a:avLst>
              <a:gd name="adj" fmla="val 23752"/>
            </a:avLst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13">
            <a:extLst>
              <a:ext uri="{FF2B5EF4-FFF2-40B4-BE49-F238E27FC236}">
                <a16:creationId xmlns:a16="http://schemas.microsoft.com/office/drawing/2014/main" id="{83F276E4-2C46-4F4C-B2D0-8033B97F3069}"/>
              </a:ext>
            </a:extLst>
          </p:cNvPr>
          <p:cNvSpPr/>
          <p:nvPr/>
        </p:nvSpPr>
        <p:spPr>
          <a:xfrm>
            <a:off x="1370759" y="4696861"/>
            <a:ext cx="399047" cy="1751223"/>
          </a:xfrm>
          <a:prstGeom prst="roundRect">
            <a:avLst/>
          </a:prstGeom>
          <a:solidFill>
            <a:srgbClr val="FF9900">
              <a:alpha val="29804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13">
            <a:extLst>
              <a:ext uri="{FF2B5EF4-FFF2-40B4-BE49-F238E27FC236}">
                <a16:creationId xmlns:a16="http://schemas.microsoft.com/office/drawing/2014/main" id="{76A02079-2089-423B-9705-A51534238D4D}"/>
              </a:ext>
            </a:extLst>
          </p:cNvPr>
          <p:cNvSpPr/>
          <p:nvPr/>
        </p:nvSpPr>
        <p:spPr>
          <a:xfrm>
            <a:off x="2377065" y="4696861"/>
            <a:ext cx="399047" cy="1751223"/>
          </a:xfrm>
          <a:prstGeom prst="roundRect">
            <a:avLst/>
          </a:prstGeom>
          <a:solidFill>
            <a:srgbClr val="33CC33">
              <a:alpha val="29804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B0D205D-64FB-4D5B-901E-F81317626A0B}"/>
              </a:ext>
            </a:extLst>
          </p:cNvPr>
          <p:cNvCxnSpPr/>
          <p:nvPr/>
        </p:nvCxnSpPr>
        <p:spPr>
          <a:xfrm flipH="1">
            <a:off x="3810983" y="1645920"/>
            <a:ext cx="1173972" cy="430653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AEC0E13-4A8D-4785-A618-676365D6B7F2}"/>
              </a:ext>
            </a:extLst>
          </p:cNvPr>
          <p:cNvCxnSpPr>
            <a:cxnSpLocks/>
          </p:cNvCxnSpPr>
          <p:nvPr/>
        </p:nvCxnSpPr>
        <p:spPr>
          <a:xfrm flipH="1">
            <a:off x="3600407" y="2436434"/>
            <a:ext cx="1384548" cy="184089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8C0DDBE-95B1-442C-8402-8A6E1FD3E7E1}"/>
              </a:ext>
            </a:extLst>
          </p:cNvPr>
          <p:cNvSpPr txBox="1"/>
          <p:nvPr/>
        </p:nvSpPr>
        <p:spPr>
          <a:xfrm>
            <a:off x="9674004" y="1235035"/>
            <a:ext cx="172354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/>
              <a:t>单输出优化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33CFF326-227D-4575-97A2-9A0AA6503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24718"/>
              </p:ext>
            </p:extLst>
          </p:nvPr>
        </p:nvGraphicFramePr>
        <p:xfrm>
          <a:off x="560927" y="1150383"/>
          <a:ext cx="2790398" cy="2352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946">
                <a:tc>
                  <a:txBody>
                    <a:bodyPr/>
                    <a:lstStyle/>
                    <a:p>
                      <a:endParaRPr lang="zh-CN" altLang="en-US" sz="2200" b="1" baseline="3000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4324BD2-A5A4-4DF4-89B6-07014814DB84}"/>
                  </a:ext>
                </a:extLst>
              </p:cNvPr>
              <p:cNvSpPr/>
              <p:nvPr/>
            </p:nvSpPr>
            <p:spPr>
              <a:xfrm>
                <a:off x="296032" y="1322083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4324BD2-A5A4-4DF4-89B6-07014814D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32" y="1322083"/>
                <a:ext cx="6989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848EC46-DF7E-425F-AD0C-ED8B1F87173C}"/>
                  </a:ext>
                </a:extLst>
              </p:cNvPr>
              <p:cNvSpPr/>
              <p:nvPr/>
            </p:nvSpPr>
            <p:spPr>
              <a:xfrm>
                <a:off x="785761" y="1051567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848EC46-DF7E-425F-AD0C-ED8B1F871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1" y="1051567"/>
                <a:ext cx="69890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圆角矩形 13">
            <a:extLst>
              <a:ext uri="{FF2B5EF4-FFF2-40B4-BE49-F238E27FC236}">
                <a16:creationId xmlns:a16="http://schemas.microsoft.com/office/drawing/2014/main" id="{3BED8F08-0991-4A55-898F-370D8CBDCC1B}"/>
              </a:ext>
            </a:extLst>
          </p:cNvPr>
          <p:cNvSpPr/>
          <p:nvPr/>
        </p:nvSpPr>
        <p:spPr>
          <a:xfrm>
            <a:off x="2447988" y="1719490"/>
            <a:ext cx="796122" cy="174590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左中括号 37">
            <a:extLst>
              <a:ext uri="{FF2B5EF4-FFF2-40B4-BE49-F238E27FC236}">
                <a16:creationId xmlns:a16="http://schemas.microsoft.com/office/drawing/2014/main" id="{A5C79ADB-C9ED-46D3-8202-BD965CBC1FAC}"/>
              </a:ext>
            </a:extLst>
          </p:cNvPr>
          <p:cNvSpPr/>
          <p:nvPr/>
        </p:nvSpPr>
        <p:spPr>
          <a:xfrm rot="12158323">
            <a:off x="1204411" y="1519191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13">
            <a:extLst>
              <a:ext uri="{FF2B5EF4-FFF2-40B4-BE49-F238E27FC236}">
                <a16:creationId xmlns:a16="http://schemas.microsoft.com/office/drawing/2014/main" id="{B2F2284E-671B-44F3-9D82-A59261FCED71}"/>
              </a:ext>
            </a:extLst>
          </p:cNvPr>
          <p:cNvSpPr/>
          <p:nvPr/>
        </p:nvSpPr>
        <p:spPr>
          <a:xfrm>
            <a:off x="1409946" y="2621870"/>
            <a:ext cx="1834164" cy="843527"/>
          </a:xfrm>
          <a:prstGeom prst="roundRect">
            <a:avLst/>
          </a:prstGeom>
          <a:solidFill>
            <a:srgbClr val="0099CC">
              <a:alpha val="30196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13">
            <a:extLst>
              <a:ext uri="{FF2B5EF4-FFF2-40B4-BE49-F238E27FC236}">
                <a16:creationId xmlns:a16="http://schemas.microsoft.com/office/drawing/2014/main" id="{A40D2A93-5384-45B1-96E3-5FF09BBB92D6}"/>
              </a:ext>
            </a:extLst>
          </p:cNvPr>
          <p:cNvSpPr/>
          <p:nvPr/>
        </p:nvSpPr>
        <p:spPr>
          <a:xfrm>
            <a:off x="1886496" y="2182049"/>
            <a:ext cx="934384" cy="843527"/>
          </a:xfrm>
          <a:prstGeom prst="roundRect">
            <a:avLst/>
          </a:prstGeom>
          <a:solidFill>
            <a:srgbClr val="FF9900">
              <a:alpha val="29804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中括号 40">
            <a:extLst>
              <a:ext uri="{FF2B5EF4-FFF2-40B4-BE49-F238E27FC236}">
                <a16:creationId xmlns:a16="http://schemas.microsoft.com/office/drawing/2014/main" id="{4979E489-6D08-4A84-B6BF-849F3C943417}"/>
              </a:ext>
            </a:extLst>
          </p:cNvPr>
          <p:cNvSpPr/>
          <p:nvPr/>
        </p:nvSpPr>
        <p:spPr>
          <a:xfrm rot="8482616">
            <a:off x="1204412" y="3107290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中括号 41">
            <a:extLst>
              <a:ext uri="{FF2B5EF4-FFF2-40B4-BE49-F238E27FC236}">
                <a16:creationId xmlns:a16="http://schemas.microsoft.com/office/drawing/2014/main" id="{BC058E64-DFB9-45C6-AB5C-D6735EA6B9D1}"/>
              </a:ext>
            </a:extLst>
          </p:cNvPr>
          <p:cNvSpPr/>
          <p:nvPr/>
        </p:nvSpPr>
        <p:spPr>
          <a:xfrm rot="18934966">
            <a:off x="2912678" y="1525861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左中括号 42">
            <a:extLst>
              <a:ext uri="{FF2B5EF4-FFF2-40B4-BE49-F238E27FC236}">
                <a16:creationId xmlns:a16="http://schemas.microsoft.com/office/drawing/2014/main" id="{001D9E2D-E056-446A-87CD-D3BED99530FA}"/>
              </a:ext>
            </a:extLst>
          </p:cNvPr>
          <p:cNvSpPr/>
          <p:nvPr/>
        </p:nvSpPr>
        <p:spPr>
          <a:xfrm rot="1877587">
            <a:off x="2938807" y="3115634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496D17-5B89-43B3-BF92-98060759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44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dirty="0"/>
              <a:t>七段数码管</a:t>
            </a:r>
            <a:r>
              <a:rPr lang="en-US" altLang="zh-CN" sz="4000" dirty="0"/>
              <a:t>BCD</a:t>
            </a:r>
            <a:r>
              <a:rPr lang="zh-CN" altLang="en-US" sz="4000" dirty="0"/>
              <a:t>设计</a:t>
            </a:r>
            <a:r>
              <a:rPr lang="en-US" altLang="zh-CN" sz="4000" dirty="0"/>
              <a:t>-3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/>
              <p:cNvSpPr txBox="1"/>
              <p:nvPr/>
            </p:nvSpPr>
            <p:spPr>
              <a:xfrm>
                <a:off x="448750" y="2176157"/>
                <a:ext cx="6501367" cy="397031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𝑎</m:t>
                      </m:r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𝟒</m:t>
                          </m:r>
                        </m:sub>
                      </m:sSub>
                      <m:r>
                        <a:rPr lang="en-US" altLang="zh-CN" sz="24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sz="2400" b="1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𝑏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400"/>
                        <m:t> 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400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𝑐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sz="2400" b="1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𝑑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sz="2400" b="1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𝑒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sz="2400" b="1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𝑓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altLang="zh-CN" sz="2400" b="1" i="1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𝑔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FF99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rgbClr val="FF99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𝟒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8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50" y="2176157"/>
                <a:ext cx="6501367" cy="39703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C6989B5-310F-4E95-860E-C7FF60E64125}"/>
                  </a:ext>
                </a:extLst>
              </p:cNvPr>
              <p:cNvSpPr/>
              <p:nvPr/>
            </p:nvSpPr>
            <p:spPr>
              <a:xfrm>
                <a:off x="652307" y="1042429"/>
                <a:ext cx="3751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𝑎</m:t>
                      </m:r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C6989B5-310F-4E95-860E-C7FF60E64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07" y="1042429"/>
                <a:ext cx="3751347" cy="461665"/>
              </a:xfrm>
              <a:prstGeom prst="rect">
                <a:avLst/>
              </a:prstGeom>
              <a:blipFill>
                <a:blip r:embed="rId3"/>
                <a:stretch>
                  <a:fillRect r="-5203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D6B8C70-E697-4373-BF4F-2726C2D8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29931"/>
              </p:ext>
            </p:extLst>
          </p:nvPr>
        </p:nvGraphicFramePr>
        <p:xfrm>
          <a:off x="7684976" y="1002746"/>
          <a:ext cx="2790398" cy="2352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946">
                <a:tc>
                  <a:txBody>
                    <a:bodyPr/>
                    <a:lstStyle/>
                    <a:p>
                      <a:endParaRPr lang="zh-CN" altLang="en-US" sz="2200" b="1" baseline="3000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3C8A3AE-18EB-4483-B877-415787256208}"/>
                  </a:ext>
                </a:extLst>
              </p:cNvPr>
              <p:cNvSpPr/>
              <p:nvPr/>
            </p:nvSpPr>
            <p:spPr>
              <a:xfrm>
                <a:off x="7420081" y="1174446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3C8A3AE-18EB-4483-B877-415787256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081" y="1174446"/>
                <a:ext cx="6989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546E56-342F-4276-8ED1-45A89D002F3F}"/>
                  </a:ext>
                </a:extLst>
              </p:cNvPr>
              <p:cNvSpPr/>
              <p:nvPr/>
            </p:nvSpPr>
            <p:spPr>
              <a:xfrm>
                <a:off x="7909810" y="903930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E546E56-342F-4276-8ED1-45A89D002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10" y="903930"/>
                <a:ext cx="6989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3">
            <a:extLst>
              <a:ext uri="{FF2B5EF4-FFF2-40B4-BE49-F238E27FC236}">
                <a16:creationId xmlns:a16="http://schemas.microsoft.com/office/drawing/2014/main" id="{4C4F3467-FFDD-40AE-AAB0-E966170783B0}"/>
              </a:ext>
            </a:extLst>
          </p:cNvPr>
          <p:cNvSpPr/>
          <p:nvPr/>
        </p:nvSpPr>
        <p:spPr>
          <a:xfrm>
            <a:off x="9572037" y="1571853"/>
            <a:ext cx="796122" cy="174590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中括号 13">
            <a:extLst>
              <a:ext uri="{FF2B5EF4-FFF2-40B4-BE49-F238E27FC236}">
                <a16:creationId xmlns:a16="http://schemas.microsoft.com/office/drawing/2014/main" id="{4485539A-10E9-4AB2-B3F6-D6F252ECE84C}"/>
              </a:ext>
            </a:extLst>
          </p:cNvPr>
          <p:cNvSpPr/>
          <p:nvPr/>
        </p:nvSpPr>
        <p:spPr>
          <a:xfrm rot="12158323">
            <a:off x="8328460" y="1371554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3">
            <a:extLst>
              <a:ext uri="{FF2B5EF4-FFF2-40B4-BE49-F238E27FC236}">
                <a16:creationId xmlns:a16="http://schemas.microsoft.com/office/drawing/2014/main" id="{816E78D6-C09C-4317-9059-5375636C7B50}"/>
              </a:ext>
            </a:extLst>
          </p:cNvPr>
          <p:cNvSpPr/>
          <p:nvPr/>
        </p:nvSpPr>
        <p:spPr>
          <a:xfrm>
            <a:off x="8556086" y="2474233"/>
            <a:ext cx="1812073" cy="843527"/>
          </a:xfrm>
          <a:prstGeom prst="roundRect">
            <a:avLst/>
          </a:prstGeom>
          <a:solidFill>
            <a:srgbClr val="0099CC">
              <a:alpha val="30196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AFB96809-29F4-43C4-AAEF-22ABF6B1B35A}"/>
              </a:ext>
            </a:extLst>
          </p:cNvPr>
          <p:cNvSpPr/>
          <p:nvPr/>
        </p:nvSpPr>
        <p:spPr>
          <a:xfrm>
            <a:off x="9010545" y="2034412"/>
            <a:ext cx="934384" cy="843527"/>
          </a:xfrm>
          <a:prstGeom prst="roundRect">
            <a:avLst/>
          </a:prstGeom>
          <a:solidFill>
            <a:srgbClr val="FF9900">
              <a:alpha val="29804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中括号 16">
            <a:extLst>
              <a:ext uri="{FF2B5EF4-FFF2-40B4-BE49-F238E27FC236}">
                <a16:creationId xmlns:a16="http://schemas.microsoft.com/office/drawing/2014/main" id="{C7185DE7-21B1-40AA-84DD-586893E13E30}"/>
              </a:ext>
            </a:extLst>
          </p:cNvPr>
          <p:cNvSpPr/>
          <p:nvPr/>
        </p:nvSpPr>
        <p:spPr>
          <a:xfrm rot="8482616">
            <a:off x="8328461" y="2959653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中括号 17">
            <a:extLst>
              <a:ext uri="{FF2B5EF4-FFF2-40B4-BE49-F238E27FC236}">
                <a16:creationId xmlns:a16="http://schemas.microsoft.com/office/drawing/2014/main" id="{C889BE02-73FA-4D21-9E9E-8FFD5CB4B6D3}"/>
              </a:ext>
            </a:extLst>
          </p:cNvPr>
          <p:cNvSpPr/>
          <p:nvPr/>
        </p:nvSpPr>
        <p:spPr>
          <a:xfrm rot="18934966">
            <a:off x="10036727" y="1378224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27132DE0-F65D-4DC9-B69E-9BB995740834}"/>
              </a:ext>
            </a:extLst>
          </p:cNvPr>
          <p:cNvSpPr/>
          <p:nvPr/>
        </p:nvSpPr>
        <p:spPr>
          <a:xfrm rot="1877587">
            <a:off x="10062856" y="2967997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76F1BBB7-8E8E-4695-94F2-A9513BCBE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51046"/>
              </p:ext>
            </p:extLst>
          </p:nvPr>
        </p:nvGraphicFramePr>
        <p:xfrm>
          <a:off x="7722803" y="4100190"/>
          <a:ext cx="2790398" cy="2352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6946">
                <a:tc>
                  <a:txBody>
                    <a:bodyPr/>
                    <a:lstStyle/>
                    <a:p>
                      <a:endParaRPr lang="zh-CN" altLang="en-US" sz="2200" b="1" baseline="3000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01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11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/>
                        <a:t>10</a:t>
                      </a:r>
                      <a:endParaRPr lang="zh-CN" altLang="en-US" sz="18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1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/>
                        <a:t>d</a:t>
                      </a:r>
                      <a:endParaRPr lang="zh-CN" alt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1B27B6D-0D62-4464-BDCF-F26E12545F38}"/>
                  </a:ext>
                </a:extLst>
              </p:cNvPr>
              <p:cNvSpPr/>
              <p:nvPr/>
            </p:nvSpPr>
            <p:spPr>
              <a:xfrm>
                <a:off x="7373348" y="4195309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1B27B6D-0D62-4464-BDCF-F26E12545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348" y="4195309"/>
                <a:ext cx="69890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FC95570-D4A4-47DE-B379-3FE31D35231B}"/>
                  </a:ext>
                </a:extLst>
              </p:cNvPr>
              <p:cNvSpPr/>
              <p:nvPr/>
            </p:nvSpPr>
            <p:spPr>
              <a:xfrm>
                <a:off x="7863077" y="3924793"/>
                <a:ext cx="69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FC95570-D4A4-47DE-B379-3FE31D352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077" y="3924793"/>
                <a:ext cx="6989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圆角矩形 13">
            <a:extLst>
              <a:ext uri="{FF2B5EF4-FFF2-40B4-BE49-F238E27FC236}">
                <a16:creationId xmlns:a16="http://schemas.microsoft.com/office/drawing/2014/main" id="{F3EBDD27-0270-4B3E-9167-BC2E263EFCF6}"/>
              </a:ext>
            </a:extLst>
          </p:cNvPr>
          <p:cNvSpPr/>
          <p:nvPr/>
        </p:nvSpPr>
        <p:spPr>
          <a:xfrm>
            <a:off x="8556086" y="5590440"/>
            <a:ext cx="1868073" cy="7957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13">
            <a:extLst>
              <a:ext uri="{FF2B5EF4-FFF2-40B4-BE49-F238E27FC236}">
                <a16:creationId xmlns:a16="http://schemas.microsoft.com/office/drawing/2014/main" id="{F2AFD08E-1CD1-4EC1-83C5-8599796C9183}"/>
              </a:ext>
            </a:extLst>
          </p:cNvPr>
          <p:cNvSpPr/>
          <p:nvPr/>
        </p:nvSpPr>
        <p:spPr>
          <a:xfrm>
            <a:off x="9549622" y="4670210"/>
            <a:ext cx="422654" cy="1721857"/>
          </a:xfrm>
          <a:prstGeom prst="roundRect">
            <a:avLst/>
          </a:prstGeom>
          <a:solidFill>
            <a:srgbClr val="00CC00">
              <a:alpha val="29804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13">
            <a:extLst>
              <a:ext uri="{FF2B5EF4-FFF2-40B4-BE49-F238E27FC236}">
                <a16:creationId xmlns:a16="http://schemas.microsoft.com/office/drawing/2014/main" id="{53277897-0EB1-4714-8224-3BAA03EB8F2D}"/>
              </a:ext>
            </a:extLst>
          </p:cNvPr>
          <p:cNvSpPr/>
          <p:nvPr/>
        </p:nvSpPr>
        <p:spPr>
          <a:xfrm>
            <a:off x="9052855" y="5132346"/>
            <a:ext cx="422654" cy="834385"/>
          </a:xfrm>
          <a:prstGeom prst="roundRect">
            <a:avLst/>
          </a:prstGeom>
          <a:solidFill>
            <a:srgbClr val="0099CC">
              <a:alpha val="29804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13">
            <a:extLst>
              <a:ext uri="{FF2B5EF4-FFF2-40B4-BE49-F238E27FC236}">
                <a16:creationId xmlns:a16="http://schemas.microsoft.com/office/drawing/2014/main" id="{189F5F2A-C2AA-4EC1-AC4E-CFB2C7B88DB1}"/>
              </a:ext>
            </a:extLst>
          </p:cNvPr>
          <p:cNvSpPr/>
          <p:nvPr/>
        </p:nvSpPr>
        <p:spPr>
          <a:xfrm>
            <a:off x="10059534" y="5120801"/>
            <a:ext cx="409509" cy="843527"/>
          </a:xfrm>
          <a:prstGeom prst="roundRect">
            <a:avLst/>
          </a:prstGeom>
          <a:solidFill>
            <a:srgbClr val="FF9900">
              <a:alpha val="29804"/>
            </a:srgb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中括号 38">
            <a:extLst>
              <a:ext uri="{FF2B5EF4-FFF2-40B4-BE49-F238E27FC236}">
                <a16:creationId xmlns:a16="http://schemas.microsoft.com/office/drawing/2014/main" id="{BFAF3F06-071E-4847-9DF6-69C3576957EE}"/>
              </a:ext>
            </a:extLst>
          </p:cNvPr>
          <p:cNvSpPr/>
          <p:nvPr/>
        </p:nvSpPr>
        <p:spPr>
          <a:xfrm rot="18934966">
            <a:off x="10090851" y="4444300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中括号 39">
            <a:extLst>
              <a:ext uri="{FF2B5EF4-FFF2-40B4-BE49-F238E27FC236}">
                <a16:creationId xmlns:a16="http://schemas.microsoft.com/office/drawing/2014/main" id="{80DF34AD-BE51-402F-B2B6-5E67167553DE}"/>
              </a:ext>
            </a:extLst>
          </p:cNvPr>
          <p:cNvSpPr/>
          <p:nvPr/>
        </p:nvSpPr>
        <p:spPr>
          <a:xfrm rot="12158323">
            <a:off x="8348124" y="4459152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中括号 40">
            <a:extLst>
              <a:ext uri="{FF2B5EF4-FFF2-40B4-BE49-F238E27FC236}">
                <a16:creationId xmlns:a16="http://schemas.microsoft.com/office/drawing/2014/main" id="{E3EA41A8-74E4-4190-84FD-D5CEB721D2EF}"/>
              </a:ext>
            </a:extLst>
          </p:cNvPr>
          <p:cNvSpPr/>
          <p:nvPr/>
        </p:nvSpPr>
        <p:spPr>
          <a:xfrm rot="1877587">
            <a:off x="10107602" y="6006842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中括号 41">
            <a:extLst>
              <a:ext uri="{FF2B5EF4-FFF2-40B4-BE49-F238E27FC236}">
                <a16:creationId xmlns:a16="http://schemas.microsoft.com/office/drawing/2014/main" id="{EEB71733-9059-4636-81DB-7246CE6CD872}"/>
              </a:ext>
            </a:extLst>
          </p:cNvPr>
          <p:cNvSpPr/>
          <p:nvPr/>
        </p:nvSpPr>
        <p:spPr>
          <a:xfrm rot="8482616">
            <a:off x="8374548" y="6026007"/>
            <a:ext cx="560493" cy="573899"/>
          </a:xfrm>
          <a:prstGeom prst="leftBracket">
            <a:avLst>
              <a:gd name="adj" fmla="val 23752"/>
            </a:avLst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C3FEBFF-AB81-4D36-A891-D27B9E1FE9F7}"/>
              </a:ext>
            </a:extLst>
          </p:cNvPr>
          <p:cNvSpPr txBox="1"/>
          <p:nvPr/>
        </p:nvSpPr>
        <p:spPr>
          <a:xfrm>
            <a:off x="5226568" y="5662707"/>
            <a:ext cx="172354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/>
              <a:t>多输出优化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9B0EB7-51C7-484F-9725-1AB4E87F1729}"/>
                  </a:ext>
                </a:extLst>
              </p:cNvPr>
              <p:cNvSpPr/>
              <p:nvPr/>
            </p:nvSpPr>
            <p:spPr>
              <a:xfrm>
                <a:off x="652307" y="1541057"/>
                <a:ext cx="3745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>
                          <a:latin typeface="Cambria Math"/>
                        </a:rPr>
                        <m:t>𝑏</m:t>
                      </m:r>
                      <m:r>
                        <a:rPr lang="en-US" altLang="zh-CN" sz="2400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9B0EB7-51C7-484F-9725-1AB4E87F1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07" y="1541057"/>
                <a:ext cx="3745769" cy="461665"/>
              </a:xfrm>
              <a:prstGeom prst="rect">
                <a:avLst/>
              </a:prstGeom>
              <a:blipFill>
                <a:blip r:embed="rId8"/>
                <a:stretch>
                  <a:fillRect r="-5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箭头: 圆角右 43">
            <a:extLst>
              <a:ext uri="{FF2B5EF4-FFF2-40B4-BE49-F238E27FC236}">
                <a16:creationId xmlns:a16="http://schemas.microsoft.com/office/drawing/2014/main" id="{DE8284A5-ABAE-41FD-9D20-F5047F8F2CE4}"/>
              </a:ext>
            </a:extLst>
          </p:cNvPr>
          <p:cNvSpPr/>
          <p:nvPr/>
        </p:nvSpPr>
        <p:spPr>
          <a:xfrm rot="5400000">
            <a:off x="4954049" y="1219481"/>
            <a:ext cx="597087" cy="10247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箭头: 下 44">
            <a:extLst>
              <a:ext uri="{FF2B5EF4-FFF2-40B4-BE49-F238E27FC236}">
                <a16:creationId xmlns:a16="http://schemas.microsoft.com/office/drawing/2014/main" id="{C37A5E42-C677-42A8-BF87-1AA3E59687C4}"/>
              </a:ext>
            </a:extLst>
          </p:cNvPr>
          <p:cNvSpPr/>
          <p:nvPr/>
        </p:nvSpPr>
        <p:spPr>
          <a:xfrm>
            <a:off x="9006768" y="3645716"/>
            <a:ext cx="992557" cy="3400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C7698D8-8F5F-4AC3-B1E0-92F79463CF66}"/>
              </a:ext>
            </a:extLst>
          </p:cNvPr>
          <p:cNvSpPr txBox="1"/>
          <p:nvPr/>
        </p:nvSpPr>
        <p:spPr>
          <a:xfrm>
            <a:off x="652307" y="6169672"/>
            <a:ext cx="590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兼顾结果</a:t>
            </a:r>
            <a:r>
              <a:rPr lang="zh-CN" altLang="en-US" sz="2400" dirty="0"/>
              <a:t>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独立乘积项由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15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个减少到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9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个！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6B39A9A-76CD-45BD-A829-3F79E5F2C6D5}"/>
              </a:ext>
            </a:extLst>
          </p:cNvPr>
          <p:cNvCxnSpPr>
            <a:stCxn id="5" idx="3"/>
          </p:cNvCxnSpPr>
          <p:nvPr/>
        </p:nvCxnSpPr>
        <p:spPr>
          <a:xfrm flipV="1">
            <a:off x="4403654" y="1264077"/>
            <a:ext cx="2969694" cy="9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D3BCBD8-94B9-4ABD-A96B-7BD13BA49F75}"/>
              </a:ext>
            </a:extLst>
          </p:cNvPr>
          <p:cNvCxnSpPr>
            <a:cxnSpLocks/>
          </p:cNvCxnSpPr>
          <p:nvPr/>
        </p:nvCxnSpPr>
        <p:spPr>
          <a:xfrm>
            <a:off x="6150902" y="2594804"/>
            <a:ext cx="1534074" cy="1329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1DD727-3AE2-437F-BDC4-3A660CB3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45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7894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b="1" spc="600" dirty="0"/>
              <a:t>卡诺图</a:t>
            </a:r>
            <a:r>
              <a:rPr lang="zh-CN" altLang="en-US" sz="4000" spc="600" dirty="0"/>
              <a:t>小 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20493" y="916211"/>
            <a:ext cx="11236568" cy="5805264"/>
          </a:xfrm>
        </p:spPr>
        <p:txBody>
          <a:bodyPr>
            <a:noAutofit/>
          </a:bodyPr>
          <a:lstStyle/>
          <a:p>
            <a:pPr marL="3600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卡诺图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格雷码编码、相邻可合并、首尾相邻、单元可重复使用、横竖皆可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600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/>
              <a:t>卡诺图中，相邻的最小项可以合并，并消去取值不同的因子</a:t>
            </a:r>
            <a:endParaRPr lang="en-US" altLang="zh-CN" sz="2400" dirty="0"/>
          </a:p>
          <a:p>
            <a:pPr marL="3600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/>
              <a:t>相邻</a:t>
            </a:r>
            <a:r>
              <a:rPr lang="zh-CN" altLang="en-US" sz="2400" dirty="0"/>
              <a:t>：最小项相差一个变量</a:t>
            </a:r>
          </a:p>
          <a:p>
            <a:pPr marL="3600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/>
              <a:t>被合并的相邻小方块数目越大，得到的乘积项中包含的字母变量越少</a:t>
            </a:r>
            <a:endParaRPr lang="en-US" altLang="zh-CN" sz="2400" dirty="0"/>
          </a:p>
          <a:p>
            <a:pPr marL="3600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b="1" dirty="0"/>
              <a:t>蕴含、质蕴含、必要质蕴含</a:t>
            </a:r>
            <a:endParaRPr lang="en-US" altLang="zh-CN" sz="2400" dirty="0"/>
          </a:p>
          <a:p>
            <a:pPr marL="3600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/>
              <a:t>卡诺图化简结果不唯一</a:t>
            </a:r>
            <a:endParaRPr lang="en-US" altLang="zh-CN" sz="2400" dirty="0"/>
          </a:p>
          <a:p>
            <a:pPr marL="3600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/>
              <a:t>不要超过</a:t>
            </a:r>
            <a:r>
              <a:rPr lang="en-US" altLang="zh-CN" sz="2400" dirty="0"/>
              <a:t>5</a:t>
            </a:r>
            <a:r>
              <a:rPr lang="zh-CN" altLang="en-US" sz="2400" dirty="0"/>
              <a:t>个自变量</a:t>
            </a:r>
            <a:endParaRPr lang="en-US" altLang="zh-CN" sz="2400" dirty="0"/>
          </a:p>
          <a:p>
            <a:pPr marL="3600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/>
              <a:t>充分利用无关项</a:t>
            </a:r>
            <a:endParaRPr lang="en-US" altLang="zh-CN" sz="2400" dirty="0"/>
          </a:p>
          <a:p>
            <a:pPr marL="3600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/>
              <a:t>多输出函数要充分利用公共项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F68372-39DF-420D-BF2F-8FD0A111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46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58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5483" y="5585"/>
            <a:ext cx="12197483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变量卡诺图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grpSp>
        <p:nvGrpSpPr>
          <p:cNvPr id="186" name="组合 185"/>
          <p:cNvGrpSpPr/>
          <p:nvPr/>
        </p:nvGrpSpPr>
        <p:grpSpPr>
          <a:xfrm>
            <a:off x="261311" y="800796"/>
            <a:ext cx="3107895" cy="1987017"/>
            <a:chOff x="5103766" y="1124744"/>
            <a:chExt cx="3107895" cy="1987017"/>
          </a:xfrm>
        </p:grpSpPr>
        <p:sp>
          <p:nvSpPr>
            <p:cNvPr id="187" name="矩形 186"/>
            <p:cNvSpPr/>
            <p:nvPr/>
          </p:nvSpPr>
          <p:spPr>
            <a:xfrm>
              <a:off x="5697845" y="1851761"/>
              <a:ext cx="1260000" cy="12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8" name="直接连接符 187"/>
            <p:cNvCxnSpPr>
              <a:stCxn id="187" idx="1"/>
              <a:endCxn id="187" idx="3"/>
            </p:cNvCxnSpPr>
            <p:nvPr/>
          </p:nvCxnSpPr>
          <p:spPr>
            <a:xfrm>
              <a:off x="5697845" y="2481761"/>
              <a:ext cx="12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187" idx="0"/>
              <a:endCxn id="187" idx="2"/>
            </p:cNvCxnSpPr>
            <p:nvPr/>
          </p:nvCxnSpPr>
          <p:spPr>
            <a:xfrm>
              <a:off x="6327845" y="1851761"/>
              <a:ext cx="0" cy="12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H="1" flipV="1">
              <a:off x="5330590" y="1427584"/>
              <a:ext cx="367256" cy="422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/>
                <p:cNvSpPr txBox="1"/>
                <p:nvPr/>
              </p:nvSpPr>
              <p:spPr>
                <a:xfrm>
                  <a:off x="5391798" y="1124744"/>
                  <a:ext cx="4932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𝑦𝑧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91" name="TextBox 1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1798" y="1124744"/>
                  <a:ext cx="49321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5103766" y="1527175"/>
                  <a:ext cx="3776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3766" y="1527175"/>
                  <a:ext cx="3776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5751838" y="144471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1838" y="1444714"/>
                  <a:ext cx="550151" cy="400110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6386055" y="144471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055" y="1444714"/>
                  <a:ext cx="550151" cy="400110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5272347" y="1988840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347" y="1988840"/>
                  <a:ext cx="407483" cy="400110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5272347" y="260920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347" y="2609202"/>
                  <a:ext cx="407483" cy="400110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/>
                <p:cNvSpPr txBox="1"/>
                <p:nvPr/>
              </p:nvSpPr>
              <p:spPr>
                <a:xfrm>
                  <a:off x="5688623" y="1988840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pc="-15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pc="-15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000" spc="-150" dirty="0"/>
                </a:p>
              </p:txBody>
            </p:sp>
          </mc:Choice>
          <mc:Fallback xmlns="">
            <p:sp>
              <p:nvSpPr>
                <p:cNvPr id="197" name="TextBox 1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8623" y="1988840"/>
                  <a:ext cx="598689" cy="400110"/>
                </a:xfrm>
                <a:prstGeom prst="rect">
                  <a:avLst/>
                </a:prstGeom>
                <a:blipFill>
                  <a:blip r:embed="rId41"/>
                  <a:stretch>
                    <a:fillRect r="-4898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矩形 197"/>
            <p:cNvSpPr/>
            <p:nvPr/>
          </p:nvSpPr>
          <p:spPr>
            <a:xfrm>
              <a:off x="6951661" y="1851761"/>
              <a:ext cx="1260000" cy="12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9" name="直接连接符 198"/>
            <p:cNvCxnSpPr>
              <a:stCxn id="198" idx="1"/>
              <a:endCxn id="198" idx="3"/>
            </p:cNvCxnSpPr>
            <p:nvPr/>
          </p:nvCxnSpPr>
          <p:spPr>
            <a:xfrm>
              <a:off x="6951661" y="2481761"/>
              <a:ext cx="12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98" idx="0"/>
              <a:endCxn id="198" idx="2"/>
            </p:cNvCxnSpPr>
            <p:nvPr/>
          </p:nvCxnSpPr>
          <p:spPr>
            <a:xfrm>
              <a:off x="7581661" y="1851761"/>
              <a:ext cx="0" cy="12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6991799" y="1447708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799" y="1447708"/>
                  <a:ext cx="550151" cy="400110"/>
                </a:xfrm>
                <a:prstGeom prst="rect">
                  <a:avLst/>
                </a:prstGeom>
                <a:blipFill rotWithShape="1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7626016" y="1447708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016" y="1447708"/>
                  <a:ext cx="550151" cy="400110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/>
                <p:cNvSpPr txBox="1"/>
                <p:nvPr/>
              </p:nvSpPr>
              <p:spPr>
                <a:xfrm>
                  <a:off x="6336553" y="1988840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000" i="1" spc="-15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203" name="TextBox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553" y="1988840"/>
                  <a:ext cx="598689" cy="400110"/>
                </a:xfrm>
                <a:prstGeom prst="rect">
                  <a:avLst/>
                </a:prstGeom>
                <a:blipFill>
                  <a:blip r:embed="rId44"/>
                  <a:stretch>
                    <a:fillRect r="-28571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/>
                <p:cNvSpPr txBox="1"/>
                <p:nvPr/>
              </p:nvSpPr>
              <p:spPr>
                <a:xfrm>
                  <a:off x="5652120" y="2609202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pc="-150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204" name="TextBox 2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120" y="2609202"/>
                  <a:ext cx="598689" cy="400110"/>
                </a:xfrm>
                <a:prstGeom prst="rect">
                  <a:avLst/>
                </a:prstGeom>
                <a:blipFill>
                  <a:blip r:embed="rId45"/>
                  <a:stretch>
                    <a:fillRect r="-48980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349578" y="2609202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pc="-150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000" i="1" spc="-15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9578" y="2609202"/>
                  <a:ext cx="598689" cy="400110"/>
                </a:xfrm>
                <a:prstGeom prst="rect">
                  <a:avLst/>
                </a:prstGeom>
                <a:blipFill>
                  <a:blip r:embed="rId46"/>
                  <a:stretch>
                    <a:fillRect r="-27273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6966118" y="1988840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pc="-15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000" i="1" spc="-150">
                            <a:latin typeface="Cambria Math"/>
                          </a:rPr>
                          <m:t>𝑦</m:t>
                        </m:r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pc="-15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118" y="1988840"/>
                  <a:ext cx="598689" cy="400110"/>
                </a:xfrm>
                <a:prstGeom prst="rect">
                  <a:avLst/>
                </a:prstGeom>
                <a:blipFill>
                  <a:blip r:embed="rId47"/>
                  <a:stretch>
                    <a:fillRect r="-47959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7595288" y="1988840"/>
                  <a:ext cx="5943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000" i="1" spc="-150">
                            <a:latin typeface="Cambria Math"/>
                          </a:rPr>
                          <m:t>𝑦</m:t>
                        </m:r>
                        <m:r>
                          <a:rPr lang="en-US" altLang="zh-CN" sz="2000" i="1" spc="-15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5288" y="1988840"/>
                  <a:ext cx="594330" cy="400110"/>
                </a:xfrm>
                <a:prstGeom prst="rect">
                  <a:avLst/>
                </a:prstGeom>
                <a:blipFill>
                  <a:blip r:embed="rId48"/>
                  <a:stretch>
                    <a:fillRect r="-8247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7607518" y="2609202"/>
                  <a:ext cx="586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pc="-150">
                            <a:latin typeface="Cambria Math"/>
                          </a:rPr>
                          <m:t>𝑥𝑦𝑧</m:t>
                        </m:r>
                      </m:oMath>
                    </m:oMathPara>
                  </a14:m>
                  <a:endParaRPr lang="zh-CN" altLang="en-US" sz="2000" spc="-150" dirty="0"/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518" y="2609202"/>
                  <a:ext cx="586571" cy="400110"/>
                </a:xfrm>
                <a:prstGeom prst="rect">
                  <a:avLst/>
                </a:prstGeom>
                <a:blipFill>
                  <a:blip r:embed="rId49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6961239" y="2615879"/>
                  <a:ext cx="5909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pc="-150">
                            <a:latin typeface="Cambria Math"/>
                          </a:rPr>
                          <m:t>𝑥𝑦</m:t>
                        </m:r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239" y="2615879"/>
                  <a:ext cx="590931" cy="400110"/>
                </a:xfrm>
                <a:prstGeom prst="rect">
                  <a:avLst/>
                </a:prstGeom>
                <a:blipFill>
                  <a:blip r:embed="rId50"/>
                  <a:stretch>
                    <a:fillRect r="-48454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1" name="表格 2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888209"/>
                  </p:ext>
                </p:extLst>
              </p:nvPr>
            </p:nvGraphicFramePr>
            <p:xfrm>
              <a:off x="137179" y="2965269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1" kern="12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1" kern="12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1" name="表格 2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888209"/>
                  </p:ext>
                </p:extLst>
              </p:nvPr>
            </p:nvGraphicFramePr>
            <p:xfrm>
              <a:off x="137179" y="2965269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51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1" kern="12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1" kern="12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10539871" y="4555311"/>
                <a:ext cx="1338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871" y="4555311"/>
                <a:ext cx="1338380" cy="461665"/>
              </a:xfrm>
              <a:prstGeom prst="rect">
                <a:avLst/>
              </a:prstGeom>
              <a:blipFill>
                <a:blip r:embed="rId5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10537691" y="3765983"/>
                <a:ext cx="1343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691" y="3765983"/>
                <a:ext cx="1343638" cy="461665"/>
              </a:xfrm>
              <a:prstGeom prst="rect">
                <a:avLst/>
              </a:prstGeom>
              <a:blipFill>
                <a:blip r:embed="rId5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10537691" y="3343198"/>
                <a:ext cx="1343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4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691" y="3343198"/>
                <a:ext cx="1343638" cy="461665"/>
              </a:xfrm>
              <a:prstGeom prst="rect">
                <a:avLst/>
              </a:prstGeom>
              <a:blipFill>
                <a:blip r:embed="rId5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10539871" y="4985420"/>
                <a:ext cx="1343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𝑥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4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871" y="4985420"/>
                <a:ext cx="1343638" cy="461665"/>
              </a:xfrm>
              <a:prstGeom prst="rect">
                <a:avLst/>
              </a:prstGeom>
              <a:blipFill>
                <a:blip r:embed="rId5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8" name="表格 2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4396810"/>
                  </p:ext>
                </p:extLst>
              </p:nvPr>
            </p:nvGraphicFramePr>
            <p:xfrm>
              <a:off x="7892838" y="2973356"/>
              <a:ext cx="2609767" cy="364046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496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52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24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5244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044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8" name="表格 2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4396810"/>
                  </p:ext>
                </p:extLst>
              </p:nvPr>
            </p:nvGraphicFramePr>
            <p:xfrm>
              <a:off x="7892838" y="2973356"/>
              <a:ext cx="2609767" cy="364046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496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52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24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5244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044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6"/>
                          <a:stretch>
                            <a:fillRect t="-1515" r="-301869" b="-8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6"/>
                          <a:stretch>
                            <a:fillRect l="-100000" t="-1515" r="-201869" b="-8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6"/>
                          <a:stretch>
                            <a:fillRect l="-198148" t="-1515" r="-100000" b="-8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6"/>
                          <a:stretch>
                            <a:fillRect l="-300935" t="-1515" r="-935" b="-82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组合 2"/>
          <p:cNvGrpSpPr/>
          <p:nvPr/>
        </p:nvGrpSpPr>
        <p:grpSpPr>
          <a:xfrm>
            <a:off x="936249" y="1012633"/>
            <a:ext cx="6908549" cy="3611340"/>
            <a:chOff x="359154" y="1012633"/>
            <a:chExt cx="6908549" cy="3611340"/>
          </a:xfrm>
        </p:grpSpPr>
        <p:sp>
          <p:nvSpPr>
            <p:cNvPr id="216" name="圆角矩形 215"/>
            <p:cNvSpPr/>
            <p:nvPr/>
          </p:nvSpPr>
          <p:spPr>
            <a:xfrm>
              <a:off x="359154" y="3620503"/>
              <a:ext cx="504056" cy="1003470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3289691" y="1012633"/>
                  <a:ext cx="397801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𝑦𝑧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691" y="1012633"/>
                  <a:ext cx="3978012" cy="646331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3584612" y="1590871"/>
                  <a:ext cx="35528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/>
                          </a:rPr>
                          <m:t>)+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612" y="1590871"/>
                  <a:ext cx="3552896" cy="646331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/>
                <p:cNvSpPr txBox="1"/>
                <p:nvPr/>
              </p:nvSpPr>
              <p:spPr>
                <a:xfrm>
                  <a:off x="3584612" y="2161688"/>
                  <a:ext cx="160864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220" name="TextBox 2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612" y="2161688"/>
                  <a:ext cx="1608646" cy="646331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3685288" y="3139842"/>
            <a:ext cx="3682303" cy="430887"/>
          </a:xfrm>
          <a:prstGeom prst="wedgeRectCallout">
            <a:avLst>
              <a:gd name="adj1" fmla="val -61343"/>
              <a:gd name="adj2" fmla="val -20171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0000"/>
                </a:solidFill>
              </a:rPr>
              <a:t>相邻</a:t>
            </a:r>
            <a:r>
              <a:rPr lang="zh-CN" altLang="en-US" sz="2200" dirty="0"/>
              <a:t>：最小项相差一个变量。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1" name="表格 2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063741"/>
                  </p:ext>
                </p:extLst>
              </p:nvPr>
            </p:nvGraphicFramePr>
            <p:xfrm>
              <a:off x="137179" y="5021383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1" name="表格 2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063741"/>
                  </p:ext>
                </p:extLst>
              </p:nvPr>
            </p:nvGraphicFramePr>
            <p:xfrm>
              <a:off x="137179" y="5021383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0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组合 17"/>
          <p:cNvGrpSpPr/>
          <p:nvPr/>
        </p:nvGrpSpPr>
        <p:grpSpPr>
          <a:xfrm>
            <a:off x="918570" y="5669912"/>
            <a:ext cx="1743602" cy="1003470"/>
            <a:chOff x="1115616" y="5692880"/>
            <a:chExt cx="1743602" cy="1003470"/>
          </a:xfrm>
        </p:grpSpPr>
        <p:sp>
          <p:nvSpPr>
            <p:cNvPr id="222" name="圆角矩形 221"/>
            <p:cNvSpPr/>
            <p:nvPr/>
          </p:nvSpPr>
          <p:spPr>
            <a:xfrm>
              <a:off x="1115616" y="5692880"/>
              <a:ext cx="504056" cy="1003470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圆角矩形 222"/>
            <p:cNvSpPr/>
            <p:nvPr/>
          </p:nvSpPr>
          <p:spPr>
            <a:xfrm>
              <a:off x="1732623" y="5705960"/>
              <a:ext cx="1126595" cy="4680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5288" y="5133117"/>
            <a:ext cx="1031052" cy="430887"/>
          </a:xfrm>
          <a:prstGeom prst="wedgeRectCallout">
            <a:avLst>
              <a:gd name="adj1" fmla="val -92319"/>
              <a:gd name="adj2" fmla="val 4624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格雷码</a:t>
            </a:r>
          </a:p>
        </p:txBody>
      </p:sp>
      <p:sp>
        <p:nvSpPr>
          <p:cNvPr id="45" name="文本框 44"/>
          <p:cNvSpPr txBox="1"/>
          <p:nvPr/>
        </p:nvSpPr>
        <p:spPr>
          <a:xfrm rot="1530409">
            <a:off x="7293108" y="5206409"/>
            <a:ext cx="4112023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>
                <a:solidFill>
                  <a:srgbClr val="FF0000"/>
                </a:solidFill>
              </a:rPr>
              <a:t>K</a:t>
            </a:r>
            <a:r>
              <a:rPr lang="zh-CN" altLang="en-US" sz="3200" b="1" spc="300">
                <a:solidFill>
                  <a:srgbClr val="FF0000"/>
                </a:solidFill>
              </a:rPr>
              <a:t>图竖过来如何呢？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72B6DB-10E4-4A9D-9651-72E3DC71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7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712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变量卡诺图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altLang="zh-CN" sz="40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10716815" y="4530627"/>
                <a:ext cx="13191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815" y="4530627"/>
                <a:ext cx="1319144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10704981" y="3785927"/>
                <a:ext cx="1305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981" y="3785927"/>
                <a:ext cx="1305165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10704351" y="3332842"/>
                <a:ext cx="12859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351" y="3332842"/>
                <a:ext cx="1285929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10739747" y="4975132"/>
                <a:ext cx="13051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𝑥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747" y="4975132"/>
                <a:ext cx="1305165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/>
              <p:cNvSpPr txBox="1"/>
              <p:nvPr/>
            </p:nvSpPr>
            <p:spPr>
              <a:xfrm>
                <a:off x="6244744" y="1022546"/>
                <a:ext cx="38811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𝐹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latin typeface="Cambria Math"/>
                        </a:rPr>
                        <m:t>𝑥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</m:oMath>
                  </m:oMathPara>
                </a14:m>
                <a:endParaRPr lang="en-US" altLang="zh-CN" sz="2400"/>
              </a:p>
            </p:txBody>
          </p:sp>
        </mc:Choice>
        <mc:Fallback xmlns="">
          <p:sp>
            <p:nvSpPr>
              <p:cNvPr id="217" name="TextBox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744" y="1022546"/>
                <a:ext cx="388119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8" name="表格 2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922517"/>
                  </p:ext>
                </p:extLst>
              </p:nvPr>
            </p:nvGraphicFramePr>
            <p:xfrm>
              <a:off x="8075451" y="2996075"/>
              <a:ext cx="2609767" cy="364046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496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52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24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5244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044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8" name="表格 2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922517"/>
                  </p:ext>
                </p:extLst>
              </p:nvPr>
            </p:nvGraphicFramePr>
            <p:xfrm>
              <a:off x="8075451" y="2996075"/>
              <a:ext cx="2609767" cy="364046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496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52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244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5244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044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1515" r="-301869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1515" r="-201869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98148" t="-1515" r="-1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300935" t="-1515" r="-935" b="-824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6516359" y="1597740"/>
                <a:ext cx="34310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400" i="1" spc="-15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CN" sz="2400" i="1">
                          <a:latin typeface="Cambria Math"/>
                        </a:rPr>
                        <m:t>)+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400"/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359" y="1597740"/>
                <a:ext cx="343106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/>
              <p:cNvSpPr txBox="1"/>
              <p:nvPr/>
            </p:nvSpPr>
            <p:spPr>
              <a:xfrm>
                <a:off x="6516359" y="2172933"/>
                <a:ext cx="15509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2400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altLang="zh-CN" sz="2400"/>
              </a:p>
            </p:txBody>
          </p:sp>
        </mc:Choice>
        <mc:Fallback xmlns="">
          <p:sp>
            <p:nvSpPr>
              <p:cNvPr id="220" name="TextBox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359" y="2172933"/>
                <a:ext cx="155093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1" name="表格 2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030753"/>
                  </p:ext>
                </p:extLst>
              </p:nvPr>
            </p:nvGraphicFramePr>
            <p:xfrm>
              <a:off x="3748633" y="3961540"/>
              <a:ext cx="1962587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𝒙𝒚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zh-CN" altLang="en-US" sz="20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1" name="表格 2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030753"/>
                  </p:ext>
                </p:extLst>
              </p:nvPr>
            </p:nvGraphicFramePr>
            <p:xfrm>
              <a:off x="3748633" y="3961540"/>
              <a:ext cx="1962587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11"/>
                          <a:stretch>
                            <a:fillRect r="-166393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zh-CN" altLang="en-US" sz="20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3" name="组合 42"/>
          <p:cNvGrpSpPr/>
          <p:nvPr/>
        </p:nvGrpSpPr>
        <p:grpSpPr>
          <a:xfrm>
            <a:off x="701669" y="1731137"/>
            <a:ext cx="1953176" cy="3247017"/>
            <a:chOff x="6876256" y="980728"/>
            <a:chExt cx="1953176" cy="3247017"/>
          </a:xfrm>
        </p:grpSpPr>
        <p:sp>
          <p:nvSpPr>
            <p:cNvPr id="44" name="矩形 43"/>
            <p:cNvSpPr/>
            <p:nvPr/>
          </p:nvSpPr>
          <p:spPr>
            <a:xfrm>
              <a:off x="7569432" y="1707745"/>
              <a:ext cx="1260000" cy="12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stCxn id="44" idx="1"/>
              <a:endCxn id="44" idx="3"/>
            </p:cNvCxnSpPr>
            <p:nvPr/>
          </p:nvCxnSpPr>
          <p:spPr>
            <a:xfrm>
              <a:off x="7569432" y="2337745"/>
              <a:ext cx="12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44" idx="0"/>
              <a:endCxn id="44" idx="2"/>
            </p:cNvCxnSpPr>
            <p:nvPr/>
          </p:nvCxnSpPr>
          <p:spPr>
            <a:xfrm>
              <a:off x="8199432" y="1707745"/>
              <a:ext cx="0" cy="12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 flipV="1">
              <a:off x="7202177" y="1283568"/>
              <a:ext cx="367256" cy="422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263385" y="980728"/>
                  <a:ext cx="3633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3385" y="980728"/>
                  <a:ext cx="36336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876256" y="1383159"/>
                  <a:ext cx="5044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</a:rPr>
                          <m:t>𝑥𝑦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256" y="1383159"/>
                  <a:ext cx="50443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7668344" y="1300698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344" y="1300698"/>
                  <a:ext cx="407483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300037" y="1300698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0037" y="1300698"/>
                  <a:ext cx="407483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7020272" y="184482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1844824"/>
                  <a:ext cx="550151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7020272" y="2465186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01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465186"/>
                  <a:ext cx="550151" cy="40011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554208" y="1837752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208" y="1837752"/>
                  <a:ext cx="598689" cy="400110"/>
                </a:xfrm>
                <a:prstGeom prst="rect">
                  <a:avLst/>
                </a:prstGeom>
                <a:blipFill>
                  <a:blip r:embed="rId18"/>
                  <a:stretch>
                    <a:fillRect r="-48980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/>
            <p:cNvSpPr/>
            <p:nvPr/>
          </p:nvSpPr>
          <p:spPr>
            <a:xfrm>
              <a:off x="7565328" y="2967745"/>
              <a:ext cx="1260000" cy="12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>
              <a:stCxn id="55" idx="1"/>
              <a:endCxn id="55" idx="3"/>
            </p:cNvCxnSpPr>
            <p:nvPr/>
          </p:nvCxnSpPr>
          <p:spPr>
            <a:xfrm>
              <a:off x="7565328" y="3597745"/>
              <a:ext cx="12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55" idx="0"/>
              <a:endCxn id="55" idx="2"/>
            </p:cNvCxnSpPr>
            <p:nvPr/>
          </p:nvCxnSpPr>
          <p:spPr>
            <a:xfrm>
              <a:off x="8195328" y="2967745"/>
              <a:ext cx="0" cy="12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7020272" y="3748970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11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3748970"/>
                  <a:ext cx="550151" cy="40011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014592" y="3100898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10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4592" y="3100898"/>
                  <a:ext cx="550151" cy="400110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171779" y="1844824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000" i="1" spc="-15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779" y="1844824"/>
                  <a:ext cx="598689" cy="400110"/>
                </a:xfrm>
                <a:prstGeom prst="rect">
                  <a:avLst/>
                </a:prstGeom>
                <a:blipFill>
                  <a:blip r:embed="rId21"/>
                  <a:stretch>
                    <a:fillRect r="-27551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550165" y="3114313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pc="-150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165" y="3114313"/>
                  <a:ext cx="598689" cy="400110"/>
                </a:xfrm>
                <a:prstGeom prst="rect">
                  <a:avLst/>
                </a:prstGeom>
                <a:blipFill>
                  <a:blip r:embed="rId22"/>
                  <a:stretch>
                    <a:fillRect r="-50000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8194593" y="3123409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pc="-150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000" i="1" spc="-15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593" y="3123409"/>
                  <a:ext cx="598689" cy="400110"/>
                </a:xfrm>
                <a:prstGeom prst="rect">
                  <a:avLst/>
                </a:prstGeom>
                <a:blipFill>
                  <a:blip r:embed="rId23"/>
                  <a:stretch>
                    <a:fillRect r="-27551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8194593" y="2448184"/>
                  <a:ext cx="5943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000" i="1" spc="-150">
                            <a:latin typeface="Cambria Math"/>
                          </a:rPr>
                          <m:t>𝑦</m:t>
                        </m:r>
                        <m:r>
                          <a:rPr lang="en-US" altLang="zh-CN" sz="2000" i="1" spc="-15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593" y="2448184"/>
                  <a:ext cx="594329" cy="400110"/>
                </a:xfrm>
                <a:prstGeom prst="rect">
                  <a:avLst/>
                </a:prstGeom>
                <a:blipFill>
                  <a:blip r:embed="rId24"/>
                  <a:stretch>
                    <a:fillRect r="-8247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538184" y="2448184"/>
                  <a:ext cx="5986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000" i="1" spc="-150">
                            <a:latin typeface="Cambria Math"/>
                          </a:rPr>
                          <m:t>𝑦</m:t>
                        </m:r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184" y="2448184"/>
                  <a:ext cx="598689" cy="400110"/>
                </a:xfrm>
                <a:prstGeom prst="rect">
                  <a:avLst/>
                </a:prstGeom>
                <a:blipFill>
                  <a:blip r:embed="rId25"/>
                  <a:stretch>
                    <a:fillRect r="-48980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585559" y="3748970"/>
                  <a:ext cx="5909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pc="-150">
                            <a:latin typeface="Cambria Math"/>
                          </a:rPr>
                          <m:t>𝑥𝑦</m:t>
                        </m:r>
                        <m:acc>
                          <m:accPr>
                            <m:chr m:val="̅"/>
                            <m:ctrlP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5559" y="3748970"/>
                  <a:ext cx="590931" cy="400110"/>
                </a:xfrm>
                <a:prstGeom prst="rect">
                  <a:avLst/>
                </a:prstGeom>
                <a:blipFill>
                  <a:blip r:embed="rId26"/>
                  <a:stretch>
                    <a:fillRect r="-48454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8234909" y="3748970"/>
                  <a:ext cx="5865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pc="-150">
                            <a:latin typeface="Cambria Math"/>
                          </a:rPr>
                          <m:t>𝑥𝑦𝑧</m:t>
                        </m:r>
                      </m:oMath>
                    </m:oMathPara>
                  </a14:m>
                  <a:endParaRPr lang="zh-CN" altLang="en-US" sz="2000" spc="-15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748970"/>
                  <a:ext cx="586571" cy="400110"/>
                </a:xfrm>
                <a:prstGeom prst="rect">
                  <a:avLst/>
                </a:prstGeom>
                <a:blipFill>
                  <a:blip r:embed="rId27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205428" y="4437112"/>
            <a:ext cx="5455482" cy="2494794"/>
            <a:chOff x="-1126802" y="4437112"/>
            <a:chExt cx="5455482" cy="2494794"/>
          </a:xfrm>
        </p:grpSpPr>
        <p:sp>
          <p:nvSpPr>
            <p:cNvPr id="222" name="圆角矩形 221"/>
            <p:cNvSpPr/>
            <p:nvPr/>
          </p:nvSpPr>
          <p:spPr>
            <a:xfrm>
              <a:off x="3824624" y="4637516"/>
              <a:ext cx="504056" cy="1003470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左中括号 1"/>
            <p:cNvSpPr/>
            <p:nvPr/>
          </p:nvSpPr>
          <p:spPr>
            <a:xfrm rot="16200000">
              <a:off x="3133427" y="4513036"/>
              <a:ext cx="648697" cy="496849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左中括号 67"/>
            <p:cNvSpPr/>
            <p:nvPr/>
          </p:nvSpPr>
          <p:spPr>
            <a:xfrm rot="5400000">
              <a:off x="3127924" y="6359133"/>
              <a:ext cx="648697" cy="496849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1126802" y="5394998"/>
              <a:ext cx="33606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>
                  <a:solidFill>
                    <a:srgbClr val="FF0000"/>
                  </a:solidFill>
                </a:rPr>
                <a:t>相邻</a:t>
              </a:r>
              <a:r>
                <a:rPr lang="zh-CN" altLang="en-US" sz="2200"/>
                <a:t>：上下、左右也相邻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表格 6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0477395"/>
                  </p:ext>
                </p:extLst>
              </p:nvPr>
            </p:nvGraphicFramePr>
            <p:xfrm>
              <a:off x="3748633" y="1052736"/>
              <a:ext cx="1962587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𝒙𝒚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表格 6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0477395"/>
                  </p:ext>
                </p:extLst>
              </p:nvPr>
            </p:nvGraphicFramePr>
            <p:xfrm>
              <a:off x="3748633" y="1052736"/>
              <a:ext cx="1962587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8"/>
                          <a:stretch>
                            <a:fillRect t="-980" r="-166393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sz="20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BB0DEEC6-D301-4FE2-9A84-C4A598FDAC49}"/>
              </a:ext>
            </a:extLst>
          </p:cNvPr>
          <p:cNvGrpSpPr/>
          <p:nvPr/>
        </p:nvGrpSpPr>
        <p:grpSpPr>
          <a:xfrm>
            <a:off x="6008882" y="4751339"/>
            <a:ext cx="1463781" cy="1776265"/>
            <a:chOff x="6008882" y="4751339"/>
            <a:chExt cx="1463781" cy="1776265"/>
          </a:xfrm>
        </p:grpSpPr>
        <p:sp>
          <p:nvSpPr>
            <p:cNvPr id="6" name="圆柱体 5">
              <a:extLst>
                <a:ext uri="{FF2B5EF4-FFF2-40B4-BE49-F238E27FC236}">
                  <a16:creationId xmlns:a16="http://schemas.microsoft.com/office/drawing/2014/main" id="{FE1A9767-5786-414C-8DC4-B8539CD27E07}"/>
                </a:ext>
              </a:extLst>
            </p:cNvPr>
            <p:cNvSpPr/>
            <p:nvPr/>
          </p:nvSpPr>
          <p:spPr>
            <a:xfrm rot="5400000">
              <a:off x="5592649" y="5182739"/>
              <a:ext cx="1776265" cy="913465"/>
            </a:xfrm>
            <a:prstGeom prst="can">
              <a:avLst>
                <a:gd name="adj" fmla="val 416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圆柱体 69">
              <a:extLst>
                <a:ext uri="{FF2B5EF4-FFF2-40B4-BE49-F238E27FC236}">
                  <a16:creationId xmlns:a16="http://schemas.microsoft.com/office/drawing/2014/main" id="{C40990AA-58FA-4136-AAEA-8D73F0F321FD}"/>
                </a:ext>
              </a:extLst>
            </p:cNvPr>
            <p:cNvSpPr/>
            <p:nvPr/>
          </p:nvSpPr>
          <p:spPr>
            <a:xfrm rot="5400000">
              <a:off x="6127798" y="5182739"/>
              <a:ext cx="1776265" cy="913465"/>
            </a:xfrm>
            <a:prstGeom prst="can">
              <a:avLst>
                <a:gd name="adj" fmla="val 416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2E18364-73E6-415F-966B-7A78F9EC0E92}"/>
                </a:ext>
              </a:extLst>
            </p:cNvPr>
            <p:cNvCxnSpPr>
              <a:stCxn id="6" idx="3"/>
              <a:endCxn id="70" idx="0"/>
            </p:cNvCxnSpPr>
            <p:nvPr/>
          </p:nvCxnSpPr>
          <p:spPr>
            <a:xfrm>
              <a:off x="6024049" y="5639472"/>
              <a:ext cx="106773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2743F17-027B-463A-A366-CD6951455572}"/>
                </a:ext>
              </a:extLst>
            </p:cNvPr>
            <p:cNvSpPr txBox="1"/>
            <p:nvPr/>
          </p:nvSpPr>
          <p:spPr>
            <a:xfrm>
              <a:off x="6008882" y="4992292"/>
              <a:ext cx="5305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FF0000"/>
                  </a:solidFill>
                </a:rPr>
                <a:t>1</a:t>
              </a:r>
              <a:endParaRPr lang="zh-CN" altLang="en-US" sz="2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C080FA4-B14E-49FA-A974-2B2095D98FBE}"/>
                </a:ext>
              </a:extLst>
            </p:cNvPr>
            <p:cNvSpPr txBox="1"/>
            <p:nvPr/>
          </p:nvSpPr>
          <p:spPr>
            <a:xfrm>
              <a:off x="6561232" y="4992292"/>
              <a:ext cx="5305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accent1"/>
                  </a:solidFill>
                </a:rPr>
                <a:t>1</a:t>
              </a:r>
              <a:endParaRPr lang="zh-CN" altLang="en-US" sz="2400" b="1" i="1" dirty="0">
                <a:solidFill>
                  <a:schemeClr val="accent1"/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08AB0FE-FED4-4CAB-BF22-2ECE4D7E2967}"/>
                </a:ext>
              </a:extLst>
            </p:cNvPr>
            <p:cNvSpPr txBox="1"/>
            <p:nvPr/>
          </p:nvSpPr>
          <p:spPr>
            <a:xfrm>
              <a:off x="6561232" y="5880425"/>
              <a:ext cx="5305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/>
                <a:t>0</a:t>
              </a:r>
              <a:endParaRPr lang="zh-CN" altLang="en-US" sz="2400" b="1" i="1" dirty="0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C925997F-723D-4E31-8415-8548A7B7A9CC}"/>
                </a:ext>
              </a:extLst>
            </p:cNvPr>
            <p:cNvSpPr txBox="1"/>
            <p:nvPr/>
          </p:nvSpPr>
          <p:spPr>
            <a:xfrm>
              <a:off x="6027364" y="5880425"/>
              <a:ext cx="5305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FF0000"/>
                  </a:solidFill>
                </a:rPr>
                <a:t>1</a:t>
              </a:r>
              <a:endParaRPr lang="zh-CN" altLang="en-US" sz="2400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3CC390-1A9A-46AC-8EEC-3A335E87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884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50" y="-1"/>
            <a:ext cx="12186949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变量卡诺图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endParaRPr lang="en-US" altLang="zh-CN" sz="40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8893718"/>
                  </p:ext>
                </p:extLst>
              </p:nvPr>
            </p:nvGraphicFramePr>
            <p:xfrm>
              <a:off x="673686" y="1444449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8893718"/>
                  </p:ext>
                </p:extLst>
              </p:nvPr>
            </p:nvGraphicFramePr>
            <p:xfrm>
              <a:off x="673686" y="1444449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826" r="-334711" b="-1883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/>
          <p:cNvGrpSpPr/>
          <p:nvPr/>
        </p:nvGrpSpPr>
        <p:grpSpPr>
          <a:xfrm>
            <a:off x="1458427" y="1518541"/>
            <a:ext cx="5746132" cy="1602781"/>
            <a:chOff x="1056097" y="1118913"/>
            <a:chExt cx="5746132" cy="1602781"/>
          </a:xfrm>
        </p:grpSpPr>
        <p:sp>
          <p:nvSpPr>
            <p:cNvPr id="6" name="圆角矩形 5"/>
            <p:cNvSpPr/>
            <p:nvPr/>
          </p:nvSpPr>
          <p:spPr>
            <a:xfrm>
              <a:off x="1056097" y="1760814"/>
              <a:ext cx="504056" cy="96088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894632" y="1718224"/>
              <a:ext cx="504056" cy="100347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138295" y="1718224"/>
              <a:ext cx="999080" cy="42692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4285065" y="1118913"/>
                  <a:ext cx="25171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pc="-15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pc="-15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065" y="1118913"/>
                  <a:ext cx="2517164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13801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532635"/>
                  </p:ext>
                </p:extLst>
              </p:nvPr>
            </p:nvGraphicFramePr>
            <p:xfrm>
              <a:off x="673687" y="440609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532635"/>
                  </p:ext>
                </p:extLst>
              </p:nvPr>
            </p:nvGraphicFramePr>
            <p:xfrm>
              <a:off x="673687" y="440609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5"/>
                          <a:stretch>
                            <a:fillRect l="-826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" name="组合 14"/>
          <p:cNvGrpSpPr/>
          <p:nvPr/>
        </p:nvGrpSpPr>
        <p:grpSpPr>
          <a:xfrm>
            <a:off x="1234679" y="5076382"/>
            <a:ext cx="2823384" cy="986823"/>
            <a:chOff x="812512" y="3612840"/>
            <a:chExt cx="2823384" cy="986823"/>
          </a:xfrm>
        </p:grpSpPr>
        <p:sp>
          <p:nvSpPr>
            <p:cNvPr id="14" name="圆角矩形 13"/>
            <p:cNvSpPr/>
            <p:nvPr/>
          </p:nvSpPr>
          <p:spPr>
            <a:xfrm>
              <a:off x="1070904" y="3612840"/>
              <a:ext cx="1067631" cy="437727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左中括号 3"/>
            <p:cNvSpPr/>
            <p:nvPr/>
          </p:nvSpPr>
          <p:spPr>
            <a:xfrm>
              <a:off x="2894632" y="3612840"/>
              <a:ext cx="741264" cy="968288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左中括号 15"/>
            <p:cNvSpPr/>
            <p:nvPr/>
          </p:nvSpPr>
          <p:spPr>
            <a:xfrm rot="10800000">
              <a:off x="812512" y="3659924"/>
              <a:ext cx="741264" cy="939739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766000" y="4679791"/>
            <a:ext cx="3762568" cy="1319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pc="300" dirty="0">
                <a:solidFill>
                  <a:srgbClr val="FF0000"/>
                </a:solidFill>
              </a:rPr>
              <a:t>合并相邻单元格，</a:t>
            </a:r>
            <a:endParaRPr lang="en-US" altLang="zh-CN" sz="2800" b="1" spc="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spc="300" dirty="0">
                <a:solidFill>
                  <a:srgbClr val="FF0000"/>
                </a:solidFill>
              </a:rPr>
              <a:t>需要找最大的合并！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994167" y="2083113"/>
            <a:ext cx="5629113" cy="1620122"/>
            <a:chOff x="4571999" y="2083112"/>
            <a:chExt cx="5629113" cy="1620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571999" y="2083112"/>
                  <a:ext cx="235346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99" y="2083112"/>
                  <a:ext cx="2353465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14767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614072" y="2652667"/>
                  <a:ext cx="1396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 spc="-15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072" y="2652667"/>
                  <a:ext cx="1396600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25328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4653375" y="3241569"/>
                  <a:ext cx="554773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400" b="1" spc="300" dirty="0">
                      <a:solidFill>
                        <a:srgbClr val="FF0000"/>
                      </a:solidFill>
                    </a:rPr>
                    <a:t>单元格可以重复使用！</a:t>
                  </a:r>
                  <a14:m>
                    <m:oMath xmlns:m="http://schemas.openxmlformats.org/officeDocument/2006/math">
                      <m:r>
                        <a:rPr lang="en-US" altLang="zh-CN" sz="2400" b="1" i="1" spc="3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pc="3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pc="3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pc="3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pc="3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pc="3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pc="3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375" y="3241569"/>
                  <a:ext cx="5547737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758" t="-9333" b="-3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240276A-F9F4-4FD9-8308-2B09D2307C76}"/>
              </a:ext>
            </a:extLst>
          </p:cNvPr>
          <p:cNvGrpSpPr/>
          <p:nvPr/>
        </p:nvGrpSpPr>
        <p:grpSpPr>
          <a:xfrm rot="16200000">
            <a:off x="9323899" y="4544320"/>
            <a:ext cx="1448614" cy="1776265"/>
            <a:chOff x="6024049" y="4751339"/>
            <a:chExt cx="1448614" cy="1776265"/>
          </a:xfrm>
        </p:grpSpPr>
        <p:sp>
          <p:nvSpPr>
            <p:cNvPr id="22" name="圆柱体 21">
              <a:extLst>
                <a:ext uri="{FF2B5EF4-FFF2-40B4-BE49-F238E27FC236}">
                  <a16:creationId xmlns:a16="http://schemas.microsoft.com/office/drawing/2014/main" id="{1D2E40A3-F62E-42A5-ACC3-F94DE2236B87}"/>
                </a:ext>
              </a:extLst>
            </p:cNvPr>
            <p:cNvSpPr/>
            <p:nvPr/>
          </p:nvSpPr>
          <p:spPr>
            <a:xfrm rot="5400000">
              <a:off x="5592649" y="5182739"/>
              <a:ext cx="1776265" cy="913465"/>
            </a:xfrm>
            <a:prstGeom prst="can">
              <a:avLst>
                <a:gd name="adj" fmla="val 416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柱体 22">
              <a:extLst>
                <a:ext uri="{FF2B5EF4-FFF2-40B4-BE49-F238E27FC236}">
                  <a16:creationId xmlns:a16="http://schemas.microsoft.com/office/drawing/2014/main" id="{28A6DB04-B8A5-436B-83F1-6D7902CE59A9}"/>
                </a:ext>
              </a:extLst>
            </p:cNvPr>
            <p:cNvSpPr/>
            <p:nvPr/>
          </p:nvSpPr>
          <p:spPr>
            <a:xfrm rot="5400000">
              <a:off x="6127798" y="5182739"/>
              <a:ext cx="1776265" cy="913465"/>
            </a:xfrm>
            <a:prstGeom prst="can">
              <a:avLst>
                <a:gd name="adj" fmla="val 416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38CB9B5-1D48-4259-977B-513D5A40E6D1}"/>
                </a:ext>
              </a:extLst>
            </p:cNvPr>
            <p:cNvCxnSpPr>
              <a:stCxn id="22" idx="3"/>
              <a:endCxn id="23" idx="0"/>
            </p:cNvCxnSpPr>
            <p:nvPr/>
          </p:nvCxnSpPr>
          <p:spPr>
            <a:xfrm>
              <a:off x="6024049" y="5639472"/>
              <a:ext cx="1067736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6D02CE-2DC7-4F50-B93D-052501A43397}"/>
                </a:ext>
              </a:extLst>
            </p:cNvPr>
            <p:cNvSpPr txBox="1"/>
            <p:nvPr/>
          </p:nvSpPr>
          <p:spPr>
            <a:xfrm rot="5400000">
              <a:off x="6008882" y="4992292"/>
              <a:ext cx="5305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FF0000"/>
                  </a:solidFill>
                </a:rPr>
                <a:t>1</a:t>
              </a:r>
              <a:endParaRPr lang="zh-CN" altLang="en-US" sz="2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8347B03-0DAE-4EF7-9C23-0C7A6B99205C}"/>
                </a:ext>
              </a:extLst>
            </p:cNvPr>
            <p:cNvSpPr txBox="1"/>
            <p:nvPr/>
          </p:nvSpPr>
          <p:spPr>
            <a:xfrm rot="5400000">
              <a:off x="6561232" y="4992292"/>
              <a:ext cx="5305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FF0000"/>
                  </a:solidFill>
                </a:rPr>
                <a:t>1</a:t>
              </a:r>
              <a:endParaRPr lang="zh-CN" altLang="en-US" sz="2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9DE8E81-9BF1-40DF-9173-D3BE16A02D0A}"/>
                </a:ext>
              </a:extLst>
            </p:cNvPr>
            <p:cNvSpPr txBox="1"/>
            <p:nvPr/>
          </p:nvSpPr>
          <p:spPr>
            <a:xfrm rot="5400000">
              <a:off x="6561232" y="5880425"/>
              <a:ext cx="5305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FF0000"/>
                  </a:solidFill>
                </a:rPr>
                <a:t>1</a:t>
              </a:r>
              <a:endParaRPr lang="zh-CN" altLang="en-US" sz="2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2DE09DF-D622-4385-81C1-49D5B36023E5}"/>
                </a:ext>
              </a:extLst>
            </p:cNvPr>
            <p:cNvSpPr txBox="1"/>
            <p:nvPr/>
          </p:nvSpPr>
          <p:spPr>
            <a:xfrm rot="5400000">
              <a:off x="6027364" y="5880425"/>
              <a:ext cx="5305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FF0000"/>
                  </a:solidFill>
                </a:rPr>
                <a:t>1</a:t>
              </a:r>
              <a:endParaRPr lang="zh-CN" altLang="en-US" sz="2400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B244FE-C4D1-4578-AF40-E6C9AA41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4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4416"/>
                <a:ext cx="12192000" cy="900000"/>
              </a:xfrm>
              <a:solidFill>
                <a:srgbClr val="DEEBF7"/>
              </a:solidFill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【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练习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1】</a:t>
                </a:r>
                <a:r>
                  <a:rPr lang="zh-CN" altLang="en-US" dirty="0">
                    <a:latin typeface="+mj-lt"/>
                  </a:rPr>
                  <a:t>已知函数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>
                    <a:latin typeface="+mj-lt"/>
                  </a:rPr>
                  <a:t>的卡诺图，试化简</a:t>
                </a:r>
                <a:endParaRPr lang="zh-CN" altLang="en-US" sz="36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4416"/>
                <a:ext cx="12192000" cy="900000"/>
              </a:xfrm>
              <a:blipFill>
                <a:blip r:embed="rId2"/>
                <a:stretch>
                  <a:fillRect t="-5405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766089"/>
                  </p:ext>
                </p:extLst>
              </p:nvPr>
            </p:nvGraphicFramePr>
            <p:xfrm>
              <a:off x="2117326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766089"/>
                  </p:ext>
                </p:extLst>
              </p:nvPr>
            </p:nvGraphicFramePr>
            <p:xfrm>
              <a:off x="2117326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3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938320" y="19360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9790565"/>
                  </p:ext>
                </p:extLst>
              </p:nvPr>
            </p:nvGraphicFramePr>
            <p:xfrm>
              <a:off x="7455449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9790565"/>
                  </p:ext>
                </p:extLst>
              </p:nvPr>
            </p:nvGraphicFramePr>
            <p:xfrm>
              <a:off x="7455449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826" t="-980" r="-333884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6840900" y="19360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②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00450" y="1808872"/>
            <a:ext cx="9154540" cy="1680523"/>
            <a:chOff x="76450" y="1808872"/>
            <a:chExt cx="9154540" cy="1680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6450" y="2996952"/>
                  <a:ext cx="4174284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6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60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600" i="1" smtClean="0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pc="-15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6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600" i="1">
                            <a:latin typeface="Cambria Math"/>
                          </a:rPr>
                          <m:t>𝑧</m:t>
                        </m:r>
                        <m:r>
                          <a:rPr lang="en-US" altLang="zh-CN" sz="2600" i="1">
                            <a:latin typeface="Cambria Math"/>
                          </a:rPr>
                          <m:t>+</m:t>
                        </m:r>
                        <m:r>
                          <a:rPr lang="en-US" altLang="zh-CN" sz="2600" i="1">
                            <a:latin typeface="Cambria Math"/>
                          </a:rPr>
                          <m:t>𝑥𝑦𝑧</m:t>
                        </m:r>
                        <m:r>
                          <a:rPr lang="en-US" altLang="zh-CN" sz="26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600" i="1">
                            <a:latin typeface="Cambria Math"/>
                          </a:rPr>
                          <m:t>𝑦</m:t>
                        </m:r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60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" y="2996952"/>
                  <a:ext cx="4174284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462663" y="2996951"/>
                  <a:ext cx="2750818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600" i="1">
                            <a:latin typeface="Cambria Math"/>
                          </a:rPr>
                          <m:t>𝐹</m:t>
                        </m:r>
                        <m:r>
                          <a:rPr lang="en-US" altLang="zh-CN" sz="2600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600" i="1">
                            <a:latin typeface="Cambria Math"/>
                          </a:rPr>
                          <m:t>+</m:t>
                        </m:r>
                        <m:r>
                          <a:rPr lang="en-US" altLang="zh-CN" sz="2600" i="1">
                            <a:latin typeface="Cambria Math"/>
                          </a:rPr>
                          <m:t>𝑦𝑧</m:t>
                        </m:r>
                        <m:r>
                          <a:rPr lang="en-US" altLang="zh-CN" sz="2600" i="1">
                            <a:latin typeface="Cambria Math"/>
                          </a:rPr>
                          <m:t>+</m:t>
                        </m:r>
                        <m:r>
                          <a:rPr lang="en-US" altLang="zh-CN" sz="2600" i="1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60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663" y="2996951"/>
                  <a:ext cx="2750818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组合 14"/>
            <p:cNvGrpSpPr/>
            <p:nvPr/>
          </p:nvGrpSpPr>
          <p:grpSpPr>
            <a:xfrm>
              <a:off x="6515335" y="1808872"/>
              <a:ext cx="2715655" cy="983371"/>
              <a:chOff x="6515335" y="1808872"/>
              <a:chExt cx="2715655" cy="983371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6751385" y="1808872"/>
                <a:ext cx="1067631" cy="432000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5400000">
                <a:off x="7718856" y="2064117"/>
                <a:ext cx="972000" cy="468000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左中括号 12"/>
              <p:cNvSpPr/>
              <p:nvPr/>
            </p:nvSpPr>
            <p:spPr>
              <a:xfrm>
                <a:off x="8582918" y="2324243"/>
                <a:ext cx="648072" cy="468000"/>
              </a:xfrm>
              <a:prstGeom prst="leftBracket">
                <a:avLst/>
              </a:prstGeom>
              <a:ln w="28575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左中括号 13"/>
              <p:cNvSpPr/>
              <p:nvPr/>
            </p:nvSpPr>
            <p:spPr>
              <a:xfrm rot="10800000">
                <a:off x="6515335" y="2322754"/>
                <a:ext cx="648072" cy="468000"/>
              </a:xfrm>
              <a:prstGeom prst="leftBracket">
                <a:avLst/>
              </a:prstGeom>
              <a:ln w="28575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5882639"/>
                  </p:ext>
                </p:extLst>
              </p:nvPr>
            </p:nvGraphicFramePr>
            <p:xfrm>
              <a:off x="7418490" y="419147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5882639"/>
                  </p:ext>
                </p:extLst>
              </p:nvPr>
            </p:nvGraphicFramePr>
            <p:xfrm>
              <a:off x="7418490" y="419147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7"/>
                          <a:stretch>
                            <a:fillRect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/>
          <p:cNvSpPr txBox="1"/>
          <p:nvPr/>
        </p:nvSpPr>
        <p:spPr>
          <a:xfrm>
            <a:off x="6840899" y="4860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2781826"/>
                  </p:ext>
                </p:extLst>
              </p:nvPr>
            </p:nvGraphicFramePr>
            <p:xfrm>
              <a:off x="2298301" y="419147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2781826"/>
                  </p:ext>
                </p:extLst>
              </p:nvPr>
            </p:nvGraphicFramePr>
            <p:xfrm>
              <a:off x="2298301" y="419147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8"/>
                          <a:stretch>
                            <a:fillRect l="-826" t="-980" r="-333884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/>
          <p:cNvSpPr txBox="1"/>
          <p:nvPr/>
        </p:nvSpPr>
        <p:spPr>
          <a:xfrm>
            <a:off x="938320" y="48607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③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80536" y="4875599"/>
            <a:ext cx="7552530" cy="1680524"/>
            <a:chOff x="1456535" y="4875598"/>
            <a:chExt cx="7552530" cy="1680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7394081" y="6063679"/>
                  <a:ext cx="1110624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600" i="1">
                            <a:latin typeface="Cambria Math"/>
                          </a:rPr>
                          <m:t>𝐹</m:t>
                        </m:r>
                        <m:r>
                          <a:rPr lang="en-US" altLang="zh-CN" sz="2600" i="1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zh-CN" altLang="en-US" sz="260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081" y="6063679"/>
                  <a:ext cx="1110624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圆角矩形 19"/>
            <p:cNvSpPr/>
            <p:nvPr/>
          </p:nvSpPr>
          <p:spPr>
            <a:xfrm>
              <a:off x="6726221" y="4875598"/>
              <a:ext cx="2282844" cy="975245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456535" y="6063679"/>
                  <a:ext cx="1683410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600" i="1">
                            <a:latin typeface="Cambria Math"/>
                          </a:rPr>
                          <m:t>𝐹</m:t>
                        </m:r>
                        <m:r>
                          <a:rPr lang="en-US" altLang="zh-CN" sz="2600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600" i="1">
                            <a:latin typeface="Cambria Math"/>
                          </a:rPr>
                          <m:t>+</m:t>
                        </m:r>
                        <m:r>
                          <a:rPr lang="en-US" altLang="zh-CN" sz="2600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60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6535" y="6063679"/>
                  <a:ext cx="1683410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圆角矩形 27"/>
            <p:cNvSpPr/>
            <p:nvPr/>
          </p:nvSpPr>
          <p:spPr>
            <a:xfrm>
              <a:off x="1606035" y="4875599"/>
              <a:ext cx="2245886" cy="432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5400000">
              <a:off x="2848401" y="4886082"/>
              <a:ext cx="902001" cy="9721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7442F6EB-AFD3-4E60-91C5-DE5A0E1A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99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616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sz="4000">
                <a:solidFill>
                  <a:schemeClr val="bg1">
                    <a:lumMod val="50000"/>
                  </a:schemeClr>
                </a:solidFill>
                <a:latin typeface="+mj-lt"/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练习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2】</a:t>
            </a:r>
            <a:r>
              <a:rPr lang="zh-CN" altLang="en-US" sz="4000" dirty="0">
                <a:latin typeface="+mj-lt"/>
              </a:rPr>
              <a:t>用卡诺图化简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505679"/>
                  </p:ext>
                </p:extLst>
              </p:nvPr>
            </p:nvGraphicFramePr>
            <p:xfrm>
              <a:off x="1776285" y="158521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505679"/>
                  </p:ext>
                </p:extLst>
              </p:nvPr>
            </p:nvGraphicFramePr>
            <p:xfrm>
              <a:off x="1776285" y="158521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2"/>
                          <a:stretch>
                            <a:fillRect l="-826" t="-980" r="-334711" b="-1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28417" y="1006809"/>
                <a:ext cx="32475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𝑭</m:t>
                      </m:r>
                      <m:r>
                        <a:rPr lang="en-US" altLang="zh-CN" sz="24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/>
                        </a:rPr>
                        <m:t>𝒙</m:t>
                      </m:r>
                      <m:acc>
                        <m:accPr>
                          <m:chr m:val="̅"/>
                          <m:ctrlPr>
                            <a:rPr lang="en-US" altLang="zh-CN" sz="2400" b="1" i="1" spc="-15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pc="-15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altLang="zh-CN" sz="2400" b="1" i="1"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b="1" i="1" spc="-15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pc="-15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400" b="1" i="1">
                          <a:solidFill>
                            <a:srgbClr val="0070C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altLang="zh-CN" sz="2400" b="1" i="1">
                          <a:latin typeface="Cambria Math"/>
                        </a:rPr>
                        <m:t>+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acc>
                        <m:accPr>
                          <m:chr m:val="̅"/>
                          <m:ctrlPr>
                            <a:rPr lang="en-US" altLang="zh-CN" sz="2400" b="1" i="1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b="1" i="1" spc="-15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pc="-15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sz="2400" b="1" i="1">
                          <a:solidFill>
                            <a:srgbClr val="00B050"/>
                          </a:solidFill>
                          <a:latin typeface="Cambria Math"/>
                        </a:rPr>
                        <m:t>𝒛</m:t>
                      </m:r>
                    </m:oMath>
                  </m:oMathPara>
                </a14:m>
                <a:endParaRPr lang="zh-CN" altLang="en-US" sz="2400" b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17" y="1006809"/>
                <a:ext cx="3247556" cy="461665"/>
              </a:xfrm>
              <a:prstGeom prst="rect">
                <a:avLst/>
              </a:prstGeom>
              <a:blipFill>
                <a:blip r:embed="rId3"/>
                <a:stretch>
                  <a:fillRect r="-3759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66567" y="100680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6567" y="40569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461174"/>
                  </p:ext>
                </p:extLst>
              </p:nvPr>
            </p:nvGraphicFramePr>
            <p:xfrm>
              <a:off x="7141223" y="460811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461174"/>
                  </p:ext>
                </p:extLst>
              </p:nvPr>
            </p:nvGraphicFramePr>
            <p:xfrm>
              <a:off x="7141223" y="460811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826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9305106"/>
                  </p:ext>
                </p:extLst>
              </p:nvPr>
            </p:nvGraphicFramePr>
            <p:xfrm>
              <a:off x="1957260" y="4634199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9305106"/>
                  </p:ext>
                </p:extLst>
              </p:nvPr>
            </p:nvGraphicFramePr>
            <p:xfrm>
              <a:off x="1957260" y="4634199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5"/>
                          <a:stretch>
                            <a:fillRect l="-826" t="-980" r="-333884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/>
          <p:cNvSpPr txBox="1"/>
          <p:nvPr/>
        </p:nvSpPr>
        <p:spPr>
          <a:xfrm>
            <a:off x="6583393" y="40309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301796"/>
                  </p:ext>
                </p:extLst>
              </p:nvPr>
            </p:nvGraphicFramePr>
            <p:xfrm>
              <a:off x="6925199" y="1556792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2000" b="1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301796"/>
                  </p:ext>
                </p:extLst>
              </p:nvPr>
            </p:nvGraphicFramePr>
            <p:xfrm>
              <a:off x="6925199" y="1556792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l="-826" t="-980" r="-333884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1</a:t>
                          </a:r>
                          <a:r>
                            <a:rPr lang="en-US" altLang="zh-CN" sz="2400" b="1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组合 10"/>
          <p:cNvGrpSpPr/>
          <p:nvPr/>
        </p:nvGrpSpPr>
        <p:grpSpPr>
          <a:xfrm>
            <a:off x="2391472" y="2259823"/>
            <a:ext cx="2551660" cy="1558881"/>
            <a:chOff x="1208512" y="2233742"/>
            <a:chExt cx="2551660" cy="1558881"/>
          </a:xfrm>
        </p:grpSpPr>
        <p:grpSp>
          <p:nvGrpSpPr>
            <p:cNvPr id="9" name="组合 8"/>
            <p:cNvGrpSpPr/>
            <p:nvPr/>
          </p:nvGrpSpPr>
          <p:grpSpPr>
            <a:xfrm>
              <a:off x="1416711" y="2233742"/>
              <a:ext cx="2294326" cy="972000"/>
              <a:chOff x="1416711" y="2233742"/>
              <a:chExt cx="2294326" cy="972000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2044453" y="2246503"/>
                <a:ext cx="1067631" cy="432000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5400000">
                <a:off x="2991037" y="2485742"/>
                <a:ext cx="972000" cy="468000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416711" y="2773742"/>
                <a:ext cx="1067631" cy="432000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208512" y="3330958"/>
                  <a:ext cx="2551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 smtClean="0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pc="-15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pc="-15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𝑦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512" y="3330958"/>
                  <a:ext cx="2551660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3842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7536721" y="2231102"/>
            <a:ext cx="2665264" cy="1583172"/>
            <a:chOff x="5741352" y="2231102"/>
            <a:chExt cx="2665264" cy="1583172"/>
          </a:xfrm>
        </p:grpSpPr>
        <p:sp>
          <p:nvSpPr>
            <p:cNvPr id="32" name="圆角矩形 31"/>
            <p:cNvSpPr/>
            <p:nvPr/>
          </p:nvSpPr>
          <p:spPr>
            <a:xfrm>
              <a:off x="7176777" y="2231102"/>
              <a:ext cx="1067631" cy="432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5400000">
              <a:off x="6305182" y="2483404"/>
              <a:ext cx="972000" cy="468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左中括号 37"/>
            <p:cNvSpPr/>
            <p:nvPr/>
          </p:nvSpPr>
          <p:spPr>
            <a:xfrm>
              <a:off x="7758544" y="2750805"/>
              <a:ext cx="648072" cy="468000"/>
            </a:xfrm>
            <a:prstGeom prst="leftBracket">
              <a:avLst/>
            </a:prstGeom>
            <a:ln w="285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左中括号 38"/>
            <p:cNvSpPr/>
            <p:nvPr/>
          </p:nvSpPr>
          <p:spPr>
            <a:xfrm rot="10800000">
              <a:off x="5741352" y="2755742"/>
              <a:ext cx="648072" cy="468000"/>
            </a:xfrm>
            <a:prstGeom prst="leftBracket">
              <a:avLst/>
            </a:prstGeom>
            <a:ln w="285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749352" y="3352609"/>
                  <a:ext cx="25516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𝑥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9352" y="3352609"/>
                  <a:ext cx="2551660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7177"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22512" y="4075835"/>
                <a:ext cx="36882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/>
                        </a:rPr>
                        <m:t>𝑭</m:t>
                      </m:r>
                      <m:r>
                        <a:rPr lang="en-US" altLang="zh-CN" sz="2400" b="1" i="1">
                          <a:latin typeface="Cambria Math"/>
                        </a:rPr>
                        <m:t>(</m:t>
                      </m:r>
                      <m:r>
                        <a:rPr lang="en-US" altLang="zh-CN" sz="2400" b="1" i="1">
                          <a:latin typeface="Cambria Math"/>
                        </a:rPr>
                        <m:t>𝒙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𝒚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𝒛</m:t>
                      </m:r>
                      <m:r>
                        <a:rPr lang="en-US" altLang="zh-CN" sz="2400" b="1" i="1">
                          <a:latin typeface="Cambria Math"/>
                        </a:rPr>
                        <m:t>)=</m:t>
                      </m:r>
                      <m:r>
                        <a:rPr lang="el-GR" altLang="zh-CN" sz="2400" b="1" i="1">
                          <a:latin typeface="Cambria Math"/>
                        </a:rPr>
                        <m:t>𝜮</m:t>
                      </m:r>
                      <m:r>
                        <a:rPr lang="en-US" altLang="zh-CN" sz="2400" b="1" i="1">
                          <a:latin typeface="Cambria Math"/>
                        </a:rPr>
                        <m:t>𝒎</m:t>
                      </m:r>
                      <m:r>
                        <a:rPr lang="en-US" altLang="zh-CN" sz="2400" b="1" i="1">
                          <a:latin typeface="Cambria Math"/>
                        </a:rPr>
                        <m:t>(</m:t>
                      </m:r>
                      <m:r>
                        <a:rPr lang="en-US" altLang="zh-CN" sz="2400" b="1" i="1">
                          <a:latin typeface="Cambria Math"/>
                        </a:rPr>
                        <m:t>𝟏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𝟐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𝟑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𝟕</m:t>
                      </m:r>
                      <m:r>
                        <a:rPr lang="en-US" altLang="zh-CN" sz="24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b="1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12" y="4075835"/>
                <a:ext cx="3688254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141223" y="4049754"/>
                <a:ext cx="42845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/>
                        </a:rPr>
                        <m:t>𝑭</m:t>
                      </m:r>
                      <m:r>
                        <a:rPr lang="en-US" altLang="zh-CN" sz="2400" b="1" i="1">
                          <a:latin typeface="Cambria Math"/>
                        </a:rPr>
                        <m:t>(</m:t>
                      </m:r>
                      <m:r>
                        <a:rPr lang="en-US" altLang="zh-CN" sz="2400" b="1" i="1">
                          <a:latin typeface="Cambria Math"/>
                        </a:rPr>
                        <m:t>𝒙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𝒚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𝒛</m:t>
                      </m:r>
                      <m:r>
                        <a:rPr lang="en-US" altLang="zh-CN" sz="2400" b="1" i="1">
                          <a:latin typeface="Cambria Math"/>
                        </a:rPr>
                        <m:t>)=</m:t>
                      </m:r>
                      <m:r>
                        <a:rPr lang="el-GR" altLang="zh-CN" sz="2400" b="1" i="1">
                          <a:latin typeface="Cambria Math"/>
                        </a:rPr>
                        <m:t>𝜮</m:t>
                      </m:r>
                      <m:r>
                        <a:rPr lang="en-US" altLang="zh-CN" sz="2400" b="1" i="1">
                          <a:latin typeface="Cambria Math"/>
                        </a:rPr>
                        <m:t>𝒎</m:t>
                      </m:r>
                      <m:r>
                        <a:rPr lang="en-US" altLang="zh-CN" sz="2400" b="1" i="1">
                          <a:latin typeface="Cambria Math"/>
                        </a:rPr>
                        <m:t>(</m:t>
                      </m:r>
                      <m:r>
                        <a:rPr lang="en-US" altLang="zh-CN" sz="2400" b="1" i="1">
                          <a:latin typeface="Cambria Math"/>
                        </a:rPr>
                        <m:t>𝟎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𝟏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𝟐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𝟓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𝟔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𝟕</m:t>
                      </m:r>
                      <m:r>
                        <a:rPr lang="en-US" altLang="zh-CN" sz="24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b="1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223" y="4049754"/>
                <a:ext cx="4284571" cy="461665"/>
              </a:xfrm>
              <a:prstGeom prst="rect">
                <a:avLst/>
              </a:prstGeom>
              <a:blipFill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569667" y="5297855"/>
            <a:ext cx="7845242" cy="1535559"/>
            <a:chOff x="1381930" y="5267842"/>
            <a:chExt cx="7845242" cy="1535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590681" y="6335413"/>
                  <a:ext cx="26364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𝑥𝑧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𝑦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681" y="6335413"/>
                  <a:ext cx="2636491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11574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381930" y="6341736"/>
                  <a:ext cx="25656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latin typeface="Cambria Math"/>
                          </a:rPr>
                          <m:t>𝐹</m:t>
                        </m:r>
                        <m:r>
                          <a:rPr lang="en-US" altLang="zh-CN" sz="2400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r>
                          <a:rPr lang="en-US" altLang="zh-CN" sz="2400" i="1">
                            <a:latin typeface="Cambria Math"/>
                          </a:rPr>
                          <m:t>𝑦𝑧</m:t>
                        </m:r>
                        <m:r>
                          <a:rPr lang="en-US" altLang="zh-CN" sz="2400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spc="-15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930" y="6341736"/>
                  <a:ext cx="2565639" cy="461665"/>
                </a:xfrm>
                <a:prstGeom prst="rect">
                  <a:avLst/>
                </a:prstGeom>
                <a:blipFill>
                  <a:blip r:embed="rId12"/>
                  <a:stretch>
                    <a:fillRect r="-6190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圆角矩形 42"/>
            <p:cNvSpPr/>
            <p:nvPr/>
          </p:nvSpPr>
          <p:spPr>
            <a:xfrm rot="5400000">
              <a:off x="2560769" y="5521364"/>
              <a:ext cx="972000" cy="4680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885037" y="5321392"/>
              <a:ext cx="985954" cy="353163"/>
            </a:xfrm>
            <a:prstGeom prst="roundRect">
              <a:avLst>
                <a:gd name="adj" fmla="val 33765"/>
              </a:avLst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243173" y="5359597"/>
              <a:ext cx="968123" cy="353163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6746697" y="5268473"/>
              <a:ext cx="1067631" cy="432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7375112" y="5801943"/>
              <a:ext cx="1067631" cy="432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 rot="5400000">
              <a:off x="8359857" y="5519842"/>
              <a:ext cx="972000" cy="468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746A08-3DAC-432E-8E54-E078F476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61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21633</TotalTime>
  <Words>4723</Words>
  <Application>Microsoft Office PowerPoint</Application>
  <PresentationFormat>Widescreen</PresentationFormat>
  <Paragraphs>1952</Paragraphs>
  <Slides>46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等线</vt:lpstr>
      <vt:lpstr>等线 Light</vt:lpstr>
      <vt:lpstr>楷体</vt:lpstr>
      <vt:lpstr>微软雅黑</vt:lpstr>
      <vt:lpstr>Arial</vt:lpstr>
      <vt:lpstr>Arial Rounded MT Bold</vt:lpstr>
      <vt:lpstr>Cambria Math</vt:lpstr>
      <vt:lpstr>Georgia</vt:lpstr>
      <vt:lpstr>Impact</vt:lpstr>
      <vt:lpstr>Symbol</vt:lpstr>
      <vt:lpstr>Tahoma</vt:lpstr>
      <vt:lpstr>Times New Roman</vt:lpstr>
      <vt:lpstr>Verdana</vt:lpstr>
      <vt:lpstr>Office 主题​​</vt:lpstr>
      <vt:lpstr>3.  卡 诺 图</vt:lpstr>
      <vt:lpstr>卡 诺 图</vt:lpstr>
      <vt:lpstr>卡诺图</vt:lpstr>
      <vt:lpstr>2变量卡诺图</vt:lpstr>
      <vt:lpstr>3变量卡诺图-1</vt:lpstr>
      <vt:lpstr>3变量卡诺图-2</vt:lpstr>
      <vt:lpstr>3变量卡诺图-3</vt:lpstr>
      <vt:lpstr>【练习1】已知函数F的卡诺图，试化简</vt:lpstr>
      <vt:lpstr>【练习2】用卡诺图化简</vt:lpstr>
      <vt:lpstr>4变量卡诺图</vt:lpstr>
      <vt:lpstr>用卡诺图化简</vt:lpstr>
      <vt:lpstr>①② - 寻找：必要质蕴含</vt:lpstr>
      <vt:lpstr>③ 处理其余蕴含(白色底的1)</vt:lpstr>
      <vt:lpstr>质蕴含  Prime Implicant</vt:lpstr>
      <vt:lpstr>【练习3】用卡诺图化简</vt:lpstr>
      <vt:lpstr>【练习4】用卡诺图化简</vt:lpstr>
      <vt:lpstr>           【证明】</vt:lpstr>
      <vt:lpstr>【证明】 (AB+A ̅C) ̅=AB ̅+A ̅C ̅</vt:lpstr>
      <vt:lpstr>5输入变量卡诺图</vt:lpstr>
      <vt:lpstr>6输入变量卡诺图</vt:lpstr>
      <vt:lpstr>6输入变量卡诺图</vt:lpstr>
      <vt:lpstr>无 关 项</vt:lpstr>
      <vt:lpstr>完全描述、非完全描述</vt:lpstr>
      <vt:lpstr>无关项 (don’t-care)</vt:lpstr>
      <vt:lpstr>化简 Y(A,B,C,D)=∑m(1,7,8)+d(3,5,9,10,12,14,15)</vt:lpstr>
      <vt:lpstr>F (w,x,y,z) = Sm(1,3,7,11,15) ，d(w,x,y,z) = Sm(0,2,5)</vt:lpstr>
      <vt:lpstr>【练习7】化简</vt:lpstr>
      <vt:lpstr>其 它 形 式</vt:lpstr>
      <vt:lpstr>2种形式的二级门电路</vt:lpstr>
      <vt:lpstr>最大项法  F (w,x,y,z) = Sm(1,3,7,11,15)，d = Sm(0,2,5)</vt:lpstr>
      <vt:lpstr>用两次取反法 求 最简“或-与”表达式</vt:lpstr>
      <vt:lpstr>【练习5】化简 F(x,y,z)=∑▒〖(1,3,4,6)〗</vt:lpstr>
      <vt:lpstr>【练习6】化简 (p+r)(p ̅+q ̅)(q ̅+r)(p ̅+r ̅)</vt:lpstr>
      <vt:lpstr>奇函数</vt:lpstr>
      <vt:lpstr>教材P56，2.1e)</vt:lpstr>
      <vt:lpstr>反函数、对偶式</vt:lpstr>
      <vt:lpstr>用卡诺图做运算</vt:lpstr>
      <vt:lpstr>用卡诺图做运算(含无关项)</vt:lpstr>
      <vt:lpstr>多 输 出</vt:lpstr>
      <vt:lpstr>【练习8】多输出函数设计最优化</vt:lpstr>
      <vt:lpstr>【例】化简F_1 (a,b,c)=Σm(2,3,7);                 F_2 (a,b,c)=Σm(1,5,7)</vt:lpstr>
      <vt:lpstr>【例】设计最优化</vt:lpstr>
      <vt:lpstr>七段数码管BCD设计</vt:lpstr>
      <vt:lpstr>七段数码管BCD设计-2</vt:lpstr>
      <vt:lpstr>七段数码管BCD设计-3</vt:lpstr>
      <vt:lpstr>卡诺图小 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3-卡诺图</dc:title>
  <dc:creator>孙晓光</dc:creator>
  <cp:lastModifiedBy>Sean Sun</cp:lastModifiedBy>
  <cp:revision>556</cp:revision>
  <dcterms:created xsi:type="dcterms:W3CDTF">2019-09-07T01:14:10Z</dcterms:created>
  <dcterms:modified xsi:type="dcterms:W3CDTF">2024-09-13T00:55:03Z</dcterms:modified>
</cp:coreProperties>
</file>